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32"/>
  </p:handoutMasterIdLst>
  <p:sldIdLst>
    <p:sldId id="256" r:id="rId2"/>
    <p:sldId id="257" r:id="rId3"/>
    <p:sldId id="258" r:id="rId4"/>
    <p:sldId id="260" r:id="rId5"/>
    <p:sldId id="261" r:id="rId6"/>
    <p:sldId id="263" r:id="rId7"/>
    <p:sldId id="264" r:id="rId8"/>
    <p:sldId id="265" r:id="rId9"/>
    <p:sldId id="266" r:id="rId10"/>
    <p:sldId id="267" r:id="rId11"/>
    <p:sldId id="269" r:id="rId12"/>
    <p:sldId id="271" r:id="rId13"/>
    <p:sldId id="273" r:id="rId14"/>
    <p:sldId id="274" r:id="rId15"/>
    <p:sldId id="275" r:id="rId16"/>
    <p:sldId id="276" r:id="rId17"/>
    <p:sldId id="279" r:id="rId18"/>
    <p:sldId id="280" r:id="rId19"/>
    <p:sldId id="277" r:id="rId20"/>
    <p:sldId id="281" r:id="rId21"/>
    <p:sldId id="282" r:id="rId22"/>
    <p:sldId id="283" r:id="rId23"/>
    <p:sldId id="284" r:id="rId24"/>
    <p:sldId id="285" r:id="rId25"/>
    <p:sldId id="286" r:id="rId26"/>
    <p:sldId id="288" r:id="rId27"/>
    <p:sldId id="289" r:id="rId28"/>
    <p:sldId id="290" r:id="rId29"/>
    <p:sldId id="298" r:id="rId30"/>
    <p:sldId id="295" r:id="rId31"/>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29" autoAdjust="0"/>
    <p:restoredTop sz="94660"/>
  </p:normalViewPr>
  <p:slideViewPr>
    <p:cSldViewPr>
      <p:cViewPr varScale="1">
        <p:scale>
          <a:sx n="103" d="100"/>
          <a:sy n="103" d="100"/>
        </p:scale>
        <p:origin x="28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69424"/>
          </a:xfrm>
          <a:prstGeom prst="rect">
            <a:avLst/>
          </a:prstGeom>
        </p:spPr>
        <p:txBody>
          <a:bodyPr vert="horz" lIns="94229" tIns="47114" rIns="94229" bIns="47114" rtlCol="0"/>
          <a:lstStyle>
            <a:lvl1pPr algn="r">
              <a:defRPr sz="1200"/>
            </a:lvl1pPr>
          </a:lstStyle>
          <a:p>
            <a:fld id="{EB1E73C2-9748-413A-A728-318F8B901992}" type="datetimeFigureOut">
              <a:rPr lang="en-US" smtClean="0"/>
              <a:t>12/9/2014</a:t>
            </a:fld>
            <a:endParaRPr lang="en-US"/>
          </a:p>
        </p:txBody>
      </p:sp>
      <p:sp>
        <p:nvSpPr>
          <p:cNvPr id="4" name="Footer Placeholder 3"/>
          <p:cNvSpPr>
            <a:spLocks noGrp="1"/>
          </p:cNvSpPr>
          <p:nvPr>
            <p:ph type="ftr" sz="quarter" idx="2"/>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69424"/>
          </a:xfrm>
          <a:prstGeom prst="rect">
            <a:avLst/>
          </a:prstGeom>
        </p:spPr>
        <p:txBody>
          <a:bodyPr vert="horz" lIns="94229" tIns="47114" rIns="94229" bIns="47114" rtlCol="0" anchor="b"/>
          <a:lstStyle>
            <a:lvl1pPr algn="r">
              <a:defRPr sz="1200"/>
            </a:lvl1pPr>
          </a:lstStyle>
          <a:p>
            <a:fld id="{A17091AA-EBBF-4286-9F4F-BC5682446AEB}" type="slidenum">
              <a:rPr lang="en-US" smtClean="0"/>
              <a:t>‹#›</a:t>
            </a:fld>
            <a:endParaRPr lang="en-US"/>
          </a:p>
        </p:txBody>
      </p:sp>
    </p:spTree>
    <p:extLst>
      <p:ext uri="{BB962C8B-B14F-4D97-AF65-F5344CB8AC3E}">
        <p14:creationId xmlns:p14="http://schemas.microsoft.com/office/powerpoint/2010/main" val="12902125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8ED7C729-89BD-4203-9A99-180487A8FDC1}" type="datetimeFigureOut">
              <a:rPr lang="en-US" smtClean="0"/>
              <a:t>12/9/2014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A3A949C8-4D12-4A0A-A72E-DA3999156CEA}"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D7C729-89BD-4203-9A99-180487A8FDC1}"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A949C8-4D12-4A0A-A72E-DA3999156CE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D7C729-89BD-4203-9A99-180487A8FDC1}"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A3A949C8-4D12-4A0A-A72E-DA3999156CE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D7C729-89BD-4203-9A99-180487A8FDC1}"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A949C8-4D12-4A0A-A72E-DA3999156CEA}"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8ED7C729-89BD-4203-9A99-180487A8FDC1}" type="datetimeFigureOut">
              <a:rPr lang="en-US" smtClean="0"/>
              <a:t>12/9/2014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A3A949C8-4D12-4A0A-A72E-DA3999156CEA}"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D7C729-89BD-4203-9A99-180487A8FDC1}"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A949C8-4D12-4A0A-A72E-DA3999156CE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D7C729-89BD-4203-9A99-180487A8FDC1}" type="datetimeFigureOut">
              <a:rPr lang="en-US" smtClean="0"/>
              <a:t>12/9/2014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A949C8-4D12-4A0A-A72E-DA3999156CEA}"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ED7C729-89BD-4203-9A99-180487A8FDC1}" type="datetimeFigureOut">
              <a:rPr lang="en-US" smtClean="0"/>
              <a:t>12/9/2014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A949C8-4D12-4A0A-A72E-DA3999156CEA}"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ED7C729-89BD-4203-9A99-180487A8FDC1}" type="datetimeFigureOut">
              <a:rPr lang="en-US" smtClean="0"/>
              <a:t>12/9/2014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A949C8-4D12-4A0A-A72E-DA3999156CE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D7C729-89BD-4203-9A99-180487A8FDC1}"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A3A949C8-4D12-4A0A-A72E-DA3999156CEA}"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D7C729-89BD-4203-9A99-180487A8FDC1}"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A949C8-4D12-4A0A-A72E-DA3999156CEA}"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ED7C729-89BD-4203-9A99-180487A8FDC1}" type="datetimeFigureOut">
              <a:rPr lang="en-US" smtClean="0"/>
              <a:t>12/9/2014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A3A949C8-4D12-4A0A-A72E-DA3999156CE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r>
              <a:rPr lang="en-US" sz="3200" dirty="0" smtClean="0"/>
              <a:t>Guided Reading Activity Answers</a:t>
            </a:r>
            <a:endParaRPr lang="en-US" sz="3200" dirty="0"/>
          </a:p>
        </p:txBody>
      </p:sp>
      <p:sp>
        <p:nvSpPr>
          <p:cNvPr id="2" name="Title 1"/>
          <p:cNvSpPr>
            <a:spLocks noGrp="1"/>
          </p:cNvSpPr>
          <p:nvPr>
            <p:ph type="title"/>
          </p:nvPr>
        </p:nvSpPr>
        <p:spPr>
          <a:xfrm>
            <a:off x="419100" y="397831"/>
            <a:ext cx="6324600" cy="1828800"/>
          </a:xfrm>
        </p:spPr>
        <p:txBody>
          <a:bodyPr/>
          <a:lstStyle/>
          <a:p>
            <a:pPr algn="ctr"/>
            <a:r>
              <a:rPr lang="en-US" b="1" dirty="0" smtClean="0">
                <a:solidFill>
                  <a:schemeClr val="tx1"/>
                </a:solidFill>
                <a:latin typeface="Poor Richard" pitchFamily="18" charset="0"/>
              </a:rPr>
              <a:t>THE Road to World War I</a:t>
            </a:r>
            <a:endParaRPr lang="en-US" b="1" dirty="0">
              <a:solidFill>
                <a:schemeClr val="tx1"/>
              </a:solidFill>
              <a:latin typeface="Poor Richard"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582" y="2247413"/>
            <a:ext cx="6324600" cy="4186915"/>
          </a:xfrm>
          <a:prstGeom prst="rect">
            <a:avLst/>
          </a:prstGeom>
        </p:spPr>
      </p:pic>
    </p:spTree>
    <p:extLst>
      <p:ext uri="{BB962C8B-B14F-4D97-AF65-F5344CB8AC3E}">
        <p14:creationId xmlns:p14="http://schemas.microsoft.com/office/powerpoint/2010/main" val="37849849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7162800" y="1295400"/>
            <a:ext cx="1676400" cy="5257800"/>
          </a:xfrm>
        </p:spPr>
        <p:txBody>
          <a:bodyPr/>
          <a:lstStyle/>
          <a:p>
            <a:r>
              <a:rPr lang="en-US" dirty="0" smtClean="0">
                <a:solidFill>
                  <a:schemeClr val="bg1"/>
                </a:solidFill>
                <a:latin typeface="Andalus" pitchFamily="18" charset="-78"/>
                <a:cs typeface="Andalus" pitchFamily="18" charset="-78"/>
              </a:rPr>
              <a:t>The Triple Entente – entente is a French word meaning “agreement” – consisted of these three nations:</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France</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Great Britain</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Russia</a:t>
            </a:r>
            <a:endParaRPr lang="en-US" dirty="0">
              <a:solidFill>
                <a:schemeClr val="bg1"/>
              </a:solidFill>
              <a:latin typeface="Andalus" pitchFamily="18" charset="-78"/>
              <a:cs typeface="Andalus" pitchFamily="18" charset="-78"/>
            </a:endParaRPr>
          </a:p>
        </p:txBody>
      </p:sp>
      <p:sp>
        <p:nvSpPr>
          <p:cNvPr id="4" name="Title 3"/>
          <p:cNvSpPr>
            <a:spLocks noGrp="1"/>
          </p:cNvSpPr>
          <p:nvPr>
            <p:ph type="title"/>
          </p:nvPr>
        </p:nvSpPr>
        <p:spPr>
          <a:xfrm>
            <a:off x="7162800" y="460248"/>
            <a:ext cx="1676400" cy="758952"/>
          </a:xfrm>
        </p:spPr>
        <p:txBody>
          <a:bodyPr/>
          <a:lstStyle/>
          <a:p>
            <a:r>
              <a:rPr lang="en-US" b="1" dirty="0" smtClean="0">
                <a:solidFill>
                  <a:schemeClr val="bg1"/>
                </a:solidFill>
                <a:latin typeface="Poor Richard" pitchFamily="18" charset="0"/>
              </a:rPr>
              <a:t>The Triple entente </a:t>
            </a:r>
            <a:endParaRPr lang="en-US" b="1" dirty="0">
              <a:solidFill>
                <a:schemeClr val="bg1"/>
              </a:solidFill>
              <a:latin typeface="Poor Richard" pitchFamily="18" charset="0"/>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377" b="1377"/>
          <a:stretch>
            <a:fillRect/>
          </a:stretch>
        </p:blipFill>
        <p:spPr>
          <a:xfrm>
            <a:off x="152400" y="609600"/>
            <a:ext cx="6705600" cy="5486400"/>
          </a:xfrm>
        </p:spPr>
      </p:pic>
    </p:spTree>
    <p:extLst>
      <p:ext uri="{BB962C8B-B14F-4D97-AF65-F5344CB8AC3E}">
        <p14:creationId xmlns:p14="http://schemas.microsoft.com/office/powerpoint/2010/main" val="14001005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474440"/>
            <a:ext cx="5562600" cy="6007608"/>
          </a:xfrm>
        </p:spPr>
      </p:pic>
      <p:sp>
        <p:nvSpPr>
          <p:cNvPr id="6" name="Text Placeholder 5"/>
          <p:cNvSpPr>
            <a:spLocks noGrp="1"/>
          </p:cNvSpPr>
          <p:nvPr>
            <p:ph type="body" sz="half" idx="2"/>
          </p:nvPr>
        </p:nvSpPr>
        <p:spPr>
          <a:xfrm>
            <a:off x="7159752" y="1752600"/>
            <a:ext cx="1673352" cy="4648200"/>
          </a:xfrm>
        </p:spPr>
        <p:txBody>
          <a:bodyPr>
            <a:normAutofit fontScale="92500" lnSpcReduction="10000"/>
          </a:bodyPr>
          <a:lstStyle/>
          <a:p>
            <a:r>
              <a:rPr lang="en-US" dirty="0" smtClean="0">
                <a:solidFill>
                  <a:schemeClr val="tx1"/>
                </a:solidFill>
                <a:latin typeface="Andalus" pitchFamily="18" charset="-78"/>
                <a:cs typeface="Andalus" pitchFamily="18" charset="-78"/>
              </a:rPr>
              <a:t>The Archduke Franz Ferdinand and his wife Sophie were assassinated during a parade in Sarajevo.  The murderer, </a:t>
            </a:r>
            <a:r>
              <a:rPr lang="en-US" dirty="0" err="1" smtClean="0">
                <a:solidFill>
                  <a:schemeClr val="tx1"/>
                </a:solidFill>
                <a:latin typeface="Andalus" pitchFamily="18" charset="-78"/>
                <a:cs typeface="Andalus" pitchFamily="18" charset="-78"/>
              </a:rPr>
              <a:t>Gavrilo</a:t>
            </a:r>
            <a:r>
              <a:rPr lang="en-US" dirty="0">
                <a:solidFill>
                  <a:schemeClr val="tx1"/>
                </a:solidFill>
                <a:latin typeface="Andalus" pitchFamily="18" charset="-78"/>
                <a:cs typeface="Andalus" pitchFamily="18" charset="-78"/>
              </a:rPr>
              <a:t> </a:t>
            </a:r>
            <a:r>
              <a:rPr lang="en-US" dirty="0" err="1" smtClean="0">
                <a:solidFill>
                  <a:schemeClr val="tx1"/>
                </a:solidFill>
                <a:latin typeface="Andalus" pitchFamily="18" charset="-78"/>
                <a:cs typeface="Andalus" pitchFamily="18" charset="-78"/>
              </a:rPr>
              <a:t>Princip</a:t>
            </a:r>
            <a:r>
              <a:rPr lang="en-US" dirty="0" smtClean="0">
                <a:solidFill>
                  <a:schemeClr val="tx1"/>
                </a:solidFill>
                <a:latin typeface="Andalus" pitchFamily="18" charset="-78"/>
                <a:cs typeface="Andalus" pitchFamily="18" charset="-78"/>
              </a:rPr>
              <a:t>, was a member of a Serbian Nationalist organization called The Black Hand.  Austria-Hungary blamed all of Serbia for the murders, and took revenge.  Franz’s dying words to his wife Sophie: “You must live for the children.” </a:t>
            </a:r>
            <a:endParaRPr lang="en-US" dirty="0">
              <a:solidFill>
                <a:schemeClr val="tx1"/>
              </a:solidFill>
              <a:latin typeface="Andalus" pitchFamily="18" charset="-78"/>
              <a:cs typeface="Andalus" pitchFamily="18" charset="-78"/>
            </a:endParaRPr>
          </a:p>
        </p:txBody>
      </p:sp>
      <p:sp>
        <p:nvSpPr>
          <p:cNvPr id="4" name="Title 3"/>
          <p:cNvSpPr>
            <a:spLocks noGrp="1"/>
          </p:cNvSpPr>
          <p:nvPr>
            <p:ph type="title"/>
          </p:nvPr>
        </p:nvSpPr>
        <p:spPr>
          <a:xfrm>
            <a:off x="7159752" y="457200"/>
            <a:ext cx="1675660" cy="1219200"/>
          </a:xfrm>
        </p:spPr>
        <p:txBody>
          <a:bodyPr/>
          <a:lstStyle/>
          <a:p>
            <a:r>
              <a:rPr lang="en-US" b="1" dirty="0" smtClean="0">
                <a:solidFill>
                  <a:schemeClr val="tx1"/>
                </a:solidFill>
                <a:latin typeface="Poor Richard" pitchFamily="18" charset="0"/>
              </a:rPr>
              <a:t>THE Spark that set off The great war</a:t>
            </a:r>
            <a:endParaRPr lang="en-US" b="1" dirty="0">
              <a:solidFill>
                <a:schemeClr val="tx1"/>
              </a:solidFill>
              <a:latin typeface="Poor Richard" pitchFamily="18" charset="0"/>
            </a:endParaRPr>
          </a:p>
        </p:txBody>
      </p:sp>
    </p:spTree>
    <p:extLst>
      <p:ext uri="{BB962C8B-B14F-4D97-AF65-F5344CB8AC3E}">
        <p14:creationId xmlns:p14="http://schemas.microsoft.com/office/powerpoint/2010/main" val="5583770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667303"/>
            <a:ext cx="5867400" cy="5128107"/>
          </a:xfrm>
        </p:spPr>
      </p:pic>
      <p:sp>
        <p:nvSpPr>
          <p:cNvPr id="8" name="Text Placeholder 7"/>
          <p:cNvSpPr>
            <a:spLocks noGrp="1"/>
          </p:cNvSpPr>
          <p:nvPr>
            <p:ph type="body" sz="half" idx="2"/>
          </p:nvPr>
        </p:nvSpPr>
        <p:spPr>
          <a:xfrm>
            <a:off x="7159752" y="1219200"/>
            <a:ext cx="1673352" cy="5334000"/>
          </a:xfrm>
        </p:spPr>
        <p:txBody>
          <a:bodyPr>
            <a:normAutofit fontScale="92500"/>
          </a:bodyPr>
          <a:lstStyle/>
          <a:p>
            <a:r>
              <a:rPr lang="en-US" sz="1200" dirty="0" smtClean="0">
                <a:solidFill>
                  <a:schemeClr val="tx1"/>
                </a:solidFill>
                <a:latin typeface="Andalus" pitchFamily="18" charset="-78"/>
                <a:cs typeface="Andalus" pitchFamily="18" charset="-78"/>
              </a:rPr>
              <a:t>1. Austria-Hungary invaded Serbia.</a:t>
            </a:r>
          </a:p>
          <a:p>
            <a:endParaRPr lang="en-US" sz="1200" dirty="0">
              <a:solidFill>
                <a:schemeClr val="tx1"/>
              </a:solidFill>
              <a:latin typeface="Andalus" pitchFamily="18" charset="-78"/>
              <a:cs typeface="Andalus" pitchFamily="18" charset="-78"/>
            </a:endParaRPr>
          </a:p>
          <a:p>
            <a:r>
              <a:rPr lang="en-US" sz="1200" dirty="0" smtClean="0">
                <a:solidFill>
                  <a:schemeClr val="tx1"/>
                </a:solidFill>
                <a:latin typeface="Andalus" pitchFamily="18" charset="-78"/>
                <a:cs typeface="Andalus" pitchFamily="18" charset="-78"/>
              </a:rPr>
              <a:t>2. Russia declared war on Austria-Hungary. (Secret Alliance with Serbia.)</a:t>
            </a:r>
          </a:p>
          <a:p>
            <a:endParaRPr lang="en-US" sz="1200" dirty="0">
              <a:solidFill>
                <a:schemeClr val="tx1"/>
              </a:solidFill>
              <a:latin typeface="Andalus" pitchFamily="18" charset="-78"/>
              <a:cs typeface="Andalus" pitchFamily="18" charset="-78"/>
            </a:endParaRPr>
          </a:p>
          <a:p>
            <a:r>
              <a:rPr lang="en-US" sz="1200" dirty="0" smtClean="0">
                <a:solidFill>
                  <a:schemeClr val="tx1"/>
                </a:solidFill>
                <a:latin typeface="Andalus" pitchFamily="18" charset="-78"/>
                <a:cs typeface="Andalus" pitchFamily="18" charset="-78"/>
              </a:rPr>
              <a:t>3. Germany declared war on Russia. (Triple Alliance)</a:t>
            </a:r>
          </a:p>
          <a:p>
            <a:endParaRPr lang="en-US" sz="1200" dirty="0">
              <a:solidFill>
                <a:schemeClr val="tx1"/>
              </a:solidFill>
              <a:latin typeface="Andalus" pitchFamily="18" charset="-78"/>
              <a:cs typeface="Andalus" pitchFamily="18" charset="-78"/>
            </a:endParaRPr>
          </a:p>
          <a:p>
            <a:r>
              <a:rPr lang="en-US" sz="1200" dirty="0" smtClean="0">
                <a:solidFill>
                  <a:schemeClr val="tx1"/>
                </a:solidFill>
                <a:latin typeface="Andalus" pitchFamily="18" charset="-78"/>
                <a:cs typeface="Andalus" pitchFamily="18" charset="-78"/>
              </a:rPr>
              <a:t>4. France declared war on Germany. (Triple Entente)  </a:t>
            </a:r>
          </a:p>
          <a:p>
            <a:endParaRPr lang="en-US" sz="1200" dirty="0">
              <a:solidFill>
                <a:schemeClr val="tx1"/>
              </a:solidFill>
              <a:latin typeface="Andalus" pitchFamily="18" charset="-78"/>
              <a:cs typeface="Andalus" pitchFamily="18" charset="-78"/>
            </a:endParaRPr>
          </a:p>
          <a:p>
            <a:r>
              <a:rPr lang="en-US" sz="1200" dirty="0" smtClean="0">
                <a:solidFill>
                  <a:schemeClr val="tx1"/>
                </a:solidFill>
                <a:latin typeface="Andalus" pitchFamily="18" charset="-78"/>
                <a:cs typeface="Andalus" pitchFamily="18" charset="-78"/>
              </a:rPr>
              <a:t>5. England declared war on Germany. (Triple Entente)</a:t>
            </a:r>
          </a:p>
          <a:p>
            <a:endParaRPr lang="en-US" sz="1200" dirty="0">
              <a:solidFill>
                <a:schemeClr val="tx1"/>
              </a:solidFill>
              <a:latin typeface="Andalus" pitchFamily="18" charset="-78"/>
              <a:cs typeface="Andalus" pitchFamily="18" charset="-78"/>
            </a:endParaRPr>
          </a:p>
          <a:p>
            <a:r>
              <a:rPr lang="en-US" sz="1200" dirty="0" smtClean="0">
                <a:solidFill>
                  <a:schemeClr val="tx1"/>
                </a:solidFill>
                <a:latin typeface="Andalus" pitchFamily="18" charset="-78"/>
                <a:cs typeface="Andalus" pitchFamily="18" charset="-78"/>
              </a:rPr>
              <a:t>6.  Italy – divided – begins to fight France but then quits the war – only to later support the Allies...</a:t>
            </a:r>
          </a:p>
          <a:p>
            <a:endParaRPr lang="en-US" sz="1200" dirty="0">
              <a:solidFill>
                <a:schemeClr val="tx1"/>
              </a:solidFill>
              <a:latin typeface="Andalus" pitchFamily="18" charset="-78"/>
              <a:cs typeface="Andalus" pitchFamily="18" charset="-78"/>
            </a:endParaRPr>
          </a:p>
        </p:txBody>
      </p:sp>
      <p:sp>
        <p:nvSpPr>
          <p:cNvPr id="5" name="Title 4"/>
          <p:cNvSpPr>
            <a:spLocks noGrp="1"/>
          </p:cNvSpPr>
          <p:nvPr>
            <p:ph type="title"/>
          </p:nvPr>
        </p:nvSpPr>
        <p:spPr>
          <a:xfrm>
            <a:off x="7159752" y="457200"/>
            <a:ext cx="1675660" cy="685800"/>
          </a:xfrm>
        </p:spPr>
        <p:txBody>
          <a:bodyPr/>
          <a:lstStyle/>
          <a:p>
            <a:r>
              <a:rPr lang="en-US" b="1" dirty="0" smtClean="0">
                <a:solidFill>
                  <a:schemeClr val="tx1"/>
                </a:solidFill>
                <a:latin typeface="Poor Richard" pitchFamily="18" charset="0"/>
              </a:rPr>
              <a:t>Europe at war, 1914</a:t>
            </a:r>
            <a:endParaRPr lang="en-US" b="1" dirty="0">
              <a:solidFill>
                <a:schemeClr val="tx1"/>
              </a:solidFill>
              <a:latin typeface="Poor Richard" pitchFamily="18" charset="0"/>
            </a:endParaRPr>
          </a:p>
        </p:txBody>
      </p:sp>
    </p:spTree>
    <p:extLst>
      <p:ext uri="{BB962C8B-B14F-4D97-AF65-F5344CB8AC3E}">
        <p14:creationId xmlns:p14="http://schemas.microsoft.com/office/powerpoint/2010/main" val="2907284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228600" y="1752600"/>
            <a:ext cx="4114800" cy="3350913"/>
          </a:xfrm>
        </p:spPr>
      </p:pic>
      <p:sp>
        <p:nvSpPr>
          <p:cNvPr id="5" name="Title 4"/>
          <p:cNvSpPr>
            <a:spLocks noGrp="1"/>
          </p:cNvSpPr>
          <p:nvPr>
            <p:ph type="title"/>
          </p:nvPr>
        </p:nvSpPr>
        <p:spPr/>
        <p:txBody>
          <a:bodyPr/>
          <a:lstStyle/>
          <a:p>
            <a:r>
              <a:rPr lang="en-US" b="1" dirty="0" smtClean="0">
                <a:latin typeface="Poor Richard" pitchFamily="18" charset="0"/>
              </a:rPr>
              <a:t>Stalemate on the Western Front</a:t>
            </a:r>
            <a:endParaRPr lang="en-US" b="1" dirty="0">
              <a:latin typeface="Poor Richard" pitchFamily="18" charset="0"/>
            </a:endParaRPr>
          </a:p>
        </p:txBody>
      </p:sp>
      <p:sp>
        <p:nvSpPr>
          <p:cNvPr id="7" name="TextBox 6"/>
          <p:cNvSpPr txBox="1"/>
          <p:nvPr/>
        </p:nvSpPr>
        <p:spPr>
          <a:xfrm>
            <a:off x="4572000" y="1752600"/>
            <a:ext cx="4114800" cy="1323439"/>
          </a:xfrm>
          <a:prstGeom prst="rect">
            <a:avLst/>
          </a:prstGeom>
          <a:noFill/>
        </p:spPr>
        <p:txBody>
          <a:bodyPr wrap="square" rtlCol="0">
            <a:spAutoFit/>
          </a:bodyPr>
          <a:lstStyle/>
          <a:p>
            <a:r>
              <a:rPr lang="en-US" sz="2000" dirty="0" smtClean="0">
                <a:latin typeface="Andalus" pitchFamily="18" charset="-78"/>
                <a:cs typeface="Andalus" pitchFamily="18" charset="-78"/>
              </a:rPr>
              <a:t>This is an unoccupied territory known as “no man’s land”. Both sides fought back and forth over this same land.</a:t>
            </a:r>
            <a:endParaRPr lang="en-US" sz="2000" dirty="0">
              <a:latin typeface="Andalus" pitchFamily="18" charset="-78"/>
              <a:cs typeface="Andalus" pitchFamily="18" charset="-78"/>
            </a:endParaRPr>
          </a:p>
        </p:txBody>
      </p:sp>
    </p:spTree>
    <p:extLst>
      <p:ext uri="{BB962C8B-B14F-4D97-AF65-F5344CB8AC3E}">
        <p14:creationId xmlns:p14="http://schemas.microsoft.com/office/powerpoint/2010/main" val="2412281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676400"/>
            <a:ext cx="7315200" cy="4812631"/>
          </a:xfrm>
        </p:spPr>
      </p:pic>
      <p:sp>
        <p:nvSpPr>
          <p:cNvPr id="7" name="Title 6"/>
          <p:cNvSpPr>
            <a:spLocks noGrp="1"/>
          </p:cNvSpPr>
          <p:nvPr>
            <p:ph type="title"/>
          </p:nvPr>
        </p:nvSpPr>
        <p:spPr>
          <a:xfrm>
            <a:off x="381000" y="152400"/>
            <a:ext cx="8381260" cy="1371600"/>
          </a:xfrm>
        </p:spPr>
        <p:txBody>
          <a:bodyPr/>
          <a:lstStyle/>
          <a:p>
            <a:r>
              <a:rPr lang="en-US" b="1" dirty="0" smtClean="0">
                <a:latin typeface="Poor Richard" pitchFamily="18" charset="0"/>
              </a:rPr>
              <a:t>Trench warfare</a:t>
            </a:r>
            <a:r>
              <a:rPr lang="en-US" b="1" dirty="0">
                <a:latin typeface="Poor Richard" pitchFamily="18" charset="0"/>
              </a:rPr>
              <a:t/>
            </a:r>
            <a:br>
              <a:rPr lang="en-US" b="1" dirty="0">
                <a:latin typeface="Poor Richard" pitchFamily="18" charset="0"/>
              </a:rPr>
            </a:br>
            <a:r>
              <a:rPr lang="en-US" sz="2000" b="1" dirty="0" smtClean="0">
                <a:latin typeface="Poor Richard" pitchFamily="18" charset="0"/>
              </a:rPr>
              <a:t>Fighting on opposing lines from a dugout ditch</a:t>
            </a:r>
            <a:endParaRPr lang="en-US" sz="2000" b="1" dirty="0">
              <a:latin typeface="Poor Richard" pitchFamily="18" charset="0"/>
            </a:endParaRPr>
          </a:p>
        </p:txBody>
      </p:sp>
    </p:spTree>
    <p:extLst>
      <p:ext uri="{BB962C8B-B14F-4D97-AF65-F5344CB8AC3E}">
        <p14:creationId xmlns:p14="http://schemas.microsoft.com/office/powerpoint/2010/main" val="35082182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normAutofit fontScale="77500" lnSpcReduction="20000"/>
          </a:bodyPr>
          <a:lstStyle/>
          <a:p>
            <a:r>
              <a:rPr lang="en-US" dirty="0" smtClean="0">
                <a:solidFill>
                  <a:schemeClr val="tx1"/>
                </a:solidFill>
                <a:latin typeface="Andalus" pitchFamily="18" charset="-78"/>
                <a:cs typeface="Andalus" pitchFamily="18" charset="-78"/>
              </a:rPr>
              <a:t>The U-Boat</a:t>
            </a:r>
          </a:p>
          <a:p>
            <a:r>
              <a:rPr lang="en-US" dirty="0" smtClean="0">
                <a:solidFill>
                  <a:schemeClr val="tx1"/>
                </a:solidFill>
                <a:latin typeface="Andalus" pitchFamily="18" charset="-78"/>
                <a:cs typeface="Andalus" pitchFamily="18" charset="-78"/>
              </a:rPr>
              <a:t>(German Submarine)</a:t>
            </a:r>
            <a:endParaRPr lang="en-US" dirty="0">
              <a:solidFill>
                <a:schemeClr val="tx1"/>
              </a:solidFill>
              <a:latin typeface="Andalus" pitchFamily="18" charset="-78"/>
              <a:cs typeface="Andalus" pitchFamily="18" charset="-78"/>
            </a:endParaRPr>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108320" y="2438400"/>
            <a:ext cx="2737947" cy="3687763"/>
          </a:xfrm>
        </p:spPr>
      </p:pic>
      <p:sp>
        <p:nvSpPr>
          <p:cNvPr id="9" name="Text Placeholder 8"/>
          <p:cNvSpPr>
            <a:spLocks noGrp="1"/>
          </p:cNvSpPr>
          <p:nvPr>
            <p:ph type="body" sz="quarter" idx="3"/>
          </p:nvPr>
        </p:nvSpPr>
        <p:spPr/>
        <p:txBody>
          <a:bodyPr/>
          <a:lstStyle/>
          <a:p>
            <a:r>
              <a:rPr lang="en-US" dirty="0" smtClean="0">
                <a:solidFill>
                  <a:schemeClr val="tx1"/>
                </a:solidFill>
                <a:latin typeface="Andalus" pitchFamily="18" charset="-78"/>
                <a:cs typeface="Andalus" pitchFamily="18" charset="-78"/>
              </a:rPr>
              <a:t>The Zeppelin </a:t>
            </a:r>
            <a:endParaRPr lang="en-US" dirty="0">
              <a:solidFill>
                <a:schemeClr val="tx1"/>
              </a:solidFill>
              <a:latin typeface="Andalus" pitchFamily="18" charset="-78"/>
              <a:cs typeface="Andalus" pitchFamily="18" charset="-78"/>
            </a:endParaRPr>
          </a:p>
        </p:txBody>
      </p:sp>
      <p:pic>
        <p:nvPicPr>
          <p:cNvPr id="12" name="Content Placeholder 11"/>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257800" y="2379426"/>
            <a:ext cx="2743200" cy="3707027"/>
          </a:xfrm>
        </p:spPr>
      </p:pic>
      <p:sp>
        <p:nvSpPr>
          <p:cNvPr id="6" name="Title 5"/>
          <p:cNvSpPr>
            <a:spLocks noGrp="1"/>
          </p:cNvSpPr>
          <p:nvPr>
            <p:ph type="title"/>
          </p:nvPr>
        </p:nvSpPr>
        <p:spPr/>
        <p:txBody>
          <a:bodyPr/>
          <a:lstStyle/>
          <a:p>
            <a:r>
              <a:rPr lang="en-US" b="1" dirty="0" smtClean="0">
                <a:latin typeface="Poor Richard" pitchFamily="18" charset="0"/>
              </a:rPr>
              <a:t>Murderous weapons of WW I</a:t>
            </a:r>
            <a:endParaRPr lang="en-US" b="1" dirty="0">
              <a:latin typeface="Poor Richard" pitchFamily="18" charset="0"/>
            </a:endParaRPr>
          </a:p>
        </p:txBody>
      </p:sp>
    </p:spTree>
    <p:extLst>
      <p:ext uri="{BB962C8B-B14F-4D97-AF65-F5344CB8AC3E}">
        <p14:creationId xmlns:p14="http://schemas.microsoft.com/office/powerpoint/2010/main" val="42376000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solidFill>
                  <a:schemeClr val="tx1"/>
                </a:solidFill>
                <a:latin typeface="Poor Richard" pitchFamily="18" charset="0"/>
              </a:rPr>
              <a:t>Biplanes</a:t>
            </a:r>
            <a:endParaRPr lang="en-US" dirty="0">
              <a:solidFill>
                <a:schemeClr val="tx1"/>
              </a:solidFill>
              <a:latin typeface="Poor Richard" pitchFamily="18" charset="0"/>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92334" y="2438400"/>
            <a:ext cx="2769919" cy="3687763"/>
          </a:xfrm>
        </p:spPr>
      </p:pic>
      <p:sp>
        <p:nvSpPr>
          <p:cNvPr id="4" name="Text Placeholder 3"/>
          <p:cNvSpPr>
            <a:spLocks noGrp="1"/>
          </p:cNvSpPr>
          <p:nvPr>
            <p:ph type="body" sz="quarter" idx="3"/>
          </p:nvPr>
        </p:nvSpPr>
        <p:spPr/>
        <p:txBody>
          <a:bodyPr/>
          <a:lstStyle/>
          <a:p>
            <a:r>
              <a:rPr lang="en-US" dirty="0" smtClean="0">
                <a:solidFill>
                  <a:schemeClr val="tx1"/>
                </a:solidFill>
                <a:latin typeface="Poor Richard" pitchFamily="18" charset="0"/>
              </a:rPr>
              <a:t>Tanks</a:t>
            </a:r>
            <a:endParaRPr lang="en-US" dirty="0">
              <a:solidFill>
                <a:schemeClr val="tx1"/>
              </a:solidFill>
              <a:latin typeface="Poor Richard" pitchFamily="18" charset="0"/>
            </a:endParaRPr>
          </a:p>
        </p:txBody>
      </p:sp>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953000" y="2819400"/>
            <a:ext cx="3591491" cy="2647573"/>
          </a:xfrm>
        </p:spPr>
      </p:pic>
      <p:sp>
        <p:nvSpPr>
          <p:cNvPr id="6" name="Title 5"/>
          <p:cNvSpPr>
            <a:spLocks noGrp="1"/>
          </p:cNvSpPr>
          <p:nvPr>
            <p:ph type="title"/>
          </p:nvPr>
        </p:nvSpPr>
        <p:spPr/>
        <p:txBody>
          <a:bodyPr/>
          <a:lstStyle/>
          <a:p>
            <a:r>
              <a:rPr lang="en-US" b="1" dirty="0" smtClean="0">
                <a:latin typeface="Poor Richard" pitchFamily="18" charset="0"/>
              </a:rPr>
              <a:t>Murderous Weapons of WW I</a:t>
            </a:r>
            <a:endParaRPr lang="en-US" b="1" dirty="0">
              <a:latin typeface="Poor Richard" pitchFamily="18" charset="0"/>
            </a:endParaRPr>
          </a:p>
        </p:txBody>
      </p:sp>
    </p:spTree>
    <p:extLst>
      <p:ext uri="{BB962C8B-B14F-4D97-AF65-F5344CB8AC3E}">
        <p14:creationId xmlns:p14="http://schemas.microsoft.com/office/powerpoint/2010/main" val="21647237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719072"/>
            <a:ext cx="2743200" cy="4407408"/>
          </a:xfrm>
        </p:spPr>
        <p:txBody>
          <a:bodyPr>
            <a:normAutofit fontScale="62500" lnSpcReduction="20000"/>
          </a:bodyPr>
          <a:lstStyle/>
          <a:p>
            <a:r>
              <a:rPr lang="en-US" dirty="0" smtClean="0">
                <a:latin typeface="Poor Richard" pitchFamily="18" charset="0"/>
              </a:rPr>
              <a:t>Chlorine gas and other forms of poison gas were first used by the Germans at the Battle of Ypres in France.  The weapon was perhaps the most feared of the entire war, because of the gruesome and painful deaths caused by the chemicals – soldiers who inhaled the poison gas would suffer chemical burns of the lungs, then slowly drown as their lungs filled up with mucus and fluids.</a:t>
            </a:r>
            <a:endParaRPr lang="en-US" dirty="0">
              <a:latin typeface="Poor Richard" pitchFamily="18" charset="0"/>
            </a:endParaRP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352800" y="1905001"/>
            <a:ext cx="5414625" cy="3772310"/>
          </a:xfrm>
        </p:spPr>
      </p:pic>
      <p:sp>
        <p:nvSpPr>
          <p:cNvPr id="4" name="Title 3"/>
          <p:cNvSpPr>
            <a:spLocks noGrp="1"/>
          </p:cNvSpPr>
          <p:nvPr>
            <p:ph type="title"/>
          </p:nvPr>
        </p:nvSpPr>
        <p:spPr/>
        <p:txBody>
          <a:bodyPr/>
          <a:lstStyle/>
          <a:p>
            <a:r>
              <a:rPr lang="en-US" b="1" dirty="0" smtClean="0">
                <a:latin typeface="Poor Richard" pitchFamily="18" charset="0"/>
              </a:rPr>
              <a:t>Chlorine gas</a:t>
            </a:r>
            <a:endParaRPr lang="en-US" b="1" dirty="0">
              <a:latin typeface="Poor Richard" pitchFamily="18" charset="0"/>
            </a:endParaRPr>
          </a:p>
        </p:txBody>
      </p:sp>
    </p:spTree>
    <p:extLst>
      <p:ext uri="{BB962C8B-B14F-4D97-AF65-F5344CB8AC3E}">
        <p14:creationId xmlns:p14="http://schemas.microsoft.com/office/powerpoint/2010/main" val="8286482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0600" y="304800"/>
            <a:ext cx="4747046" cy="6164995"/>
          </a:xfrm>
        </p:spPr>
      </p:pic>
      <p:sp>
        <p:nvSpPr>
          <p:cNvPr id="6" name="Text Placeholder 5"/>
          <p:cNvSpPr>
            <a:spLocks noGrp="1"/>
          </p:cNvSpPr>
          <p:nvPr>
            <p:ph type="body" sz="half" idx="2"/>
          </p:nvPr>
        </p:nvSpPr>
        <p:spPr>
          <a:xfrm>
            <a:off x="7159752" y="1371600"/>
            <a:ext cx="1673352" cy="5029200"/>
          </a:xfrm>
        </p:spPr>
        <p:txBody>
          <a:bodyPr/>
          <a:lstStyle/>
          <a:p>
            <a:r>
              <a:rPr lang="en-US" dirty="0" smtClean="0">
                <a:latin typeface="Andalus" pitchFamily="18" charset="-78"/>
                <a:cs typeface="Andalus" pitchFamily="18" charset="-78"/>
              </a:rPr>
              <a:t>Horses were used during World War I in many capacities, and were still relied upon heavily by cavalry units, supply carriers and ambulance services.  They dragged heavy guns into position, moved men and equipment, and literally saved lives. Hence, they needed to be protected, too!</a:t>
            </a:r>
            <a:endParaRPr lang="en-US" dirty="0">
              <a:latin typeface="Andalus" pitchFamily="18" charset="-78"/>
              <a:cs typeface="Andalus" pitchFamily="18" charset="-78"/>
            </a:endParaRPr>
          </a:p>
        </p:txBody>
      </p:sp>
      <p:sp>
        <p:nvSpPr>
          <p:cNvPr id="4" name="Title 3"/>
          <p:cNvSpPr>
            <a:spLocks noGrp="1"/>
          </p:cNvSpPr>
          <p:nvPr>
            <p:ph type="title"/>
          </p:nvPr>
        </p:nvSpPr>
        <p:spPr>
          <a:xfrm>
            <a:off x="7159752" y="457200"/>
            <a:ext cx="1675660" cy="762000"/>
          </a:xfrm>
        </p:spPr>
        <p:txBody>
          <a:bodyPr/>
          <a:lstStyle/>
          <a:p>
            <a:r>
              <a:rPr lang="en-US" b="1" dirty="0" smtClean="0">
                <a:latin typeface="Poor Richard" pitchFamily="18" charset="0"/>
              </a:rPr>
              <a:t>Gas Masks </a:t>
            </a:r>
            <a:endParaRPr lang="en-US" b="1" dirty="0">
              <a:latin typeface="Poor Richard" pitchFamily="18" charset="0"/>
            </a:endParaRPr>
          </a:p>
        </p:txBody>
      </p:sp>
    </p:spTree>
    <p:extLst>
      <p:ext uri="{BB962C8B-B14F-4D97-AF65-F5344CB8AC3E}">
        <p14:creationId xmlns:p14="http://schemas.microsoft.com/office/powerpoint/2010/main" val="19440242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6737" y="1751013"/>
            <a:ext cx="5495925" cy="4343400"/>
          </a:xfrm>
        </p:spPr>
      </p:pic>
      <p:sp>
        <p:nvSpPr>
          <p:cNvPr id="7" name="Title 6"/>
          <p:cNvSpPr>
            <a:spLocks noGrp="1"/>
          </p:cNvSpPr>
          <p:nvPr>
            <p:ph type="title"/>
          </p:nvPr>
        </p:nvSpPr>
        <p:spPr/>
        <p:txBody>
          <a:bodyPr/>
          <a:lstStyle/>
          <a:p>
            <a:r>
              <a:rPr lang="en-US" b="1" dirty="0" smtClean="0">
                <a:solidFill>
                  <a:schemeClr val="tx1"/>
                </a:solidFill>
                <a:latin typeface="Poor Richard" pitchFamily="18" charset="0"/>
                <a:cs typeface="Andalus" pitchFamily="18" charset="-78"/>
              </a:rPr>
              <a:t>The machine gun</a:t>
            </a:r>
            <a:endParaRPr lang="en-US" b="1" dirty="0">
              <a:solidFill>
                <a:schemeClr val="tx1"/>
              </a:solidFill>
              <a:latin typeface="Poor Richard" pitchFamily="18" charset="0"/>
              <a:cs typeface="Andalus" pitchFamily="18" charset="-78"/>
            </a:endParaRPr>
          </a:p>
        </p:txBody>
      </p:sp>
    </p:spTree>
    <p:extLst>
      <p:ext uri="{BB962C8B-B14F-4D97-AF65-F5344CB8AC3E}">
        <p14:creationId xmlns:p14="http://schemas.microsoft.com/office/powerpoint/2010/main" val="23609426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239" y="1447800"/>
            <a:ext cx="6691653" cy="4397097"/>
          </a:xfrm>
        </p:spPr>
      </p:pic>
      <p:sp>
        <p:nvSpPr>
          <p:cNvPr id="13" name="Text Placeholder 12"/>
          <p:cNvSpPr>
            <a:spLocks noGrp="1"/>
          </p:cNvSpPr>
          <p:nvPr>
            <p:ph type="body" sz="half" idx="2"/>
          </p:nvPr>
        </p:nvSpPr>
        <p:spPr>
          <a:xfrm>
            <a:off x="7159752" y="914400"/>
            <a:ext cx="1673352" cy="5715000"/>
          </a:xfrm>
        </p:spPr>
        <p:txBody>
          <a:bodyPr>
            <a:normAutofit fontScale="85000" lnSpcReduction="20000"/>
          </a:bodyPr>
          <a:lstStyle/>
          <a:p>
            <a:r>
              <a:rPr lang="en-US" dirty="0">
                <a:solidFill>
                  <a:schemeClr val="tx1">
                    <a:lumMod val="95000"/>
                    <a:lumOff val="5000"/>
                  </a:schemeClr>
                </a:solidFill>
                <a:latin typeface="Andalus" pitchFamily="18" charset="-78"/>
                <a:cs typeface="Andalus" pitchFamily="18" charset="-78"/>
              </a:rPr>
              <a:t>We have already studied Imperialism as a foreign policy – when a stronger, more powerful nation takes over a weaker nation either militarily or economically.  But did you know imperialism (and colonialism, as well) led to fierce competition between powerful nations?  European powers often found themselves desiring the conquest of the same places – and this led to wars!  Closer to home, you might consider the United States’ war with Spain, which took place exclusively in Spain’s colonies: Cuba, the Philippines, and Puerto Rico, not in the United States or Spain. </a:t>
            </a:r>
          </a:p>
        </p:txBody>
      </p:sp>
      <p:sp>
        <p:nvSpPr>
          <p:cNvPr id="9" name="Title 8"/>
          <p:cNvSpPr>
            <a:spLocks noGrp="1"/>
          </p:cNvSpPr>
          <p:nvPr>
            <p:ph type="title"/>
          </p:nvPr>
        </p:nvSpPr>
        <p:spPr>
          <a:xfrm>
            <a:off x="7162800" y="228600"/>
            <a:ext cx="1675660" cy="457200"/>
          </a:xfrm>
        </p:spPr>
        <p:txBody>
          <a:bodyPr/>
          <a:lstStyle/>
          <a:p>
            <a:pPr algn="ctr"/>
            <a:r>
              <a:rPr lang="en-US" sz="1600" u="sng" dirty="0" smtClean="0">
                <a:solidFill>
                  <a:schemeClr val="tx1">
                    <a:lumMod val="95000"/>
                    <a:lumOff val="5000"/>
                  </a:schemeClr>
                </a:solidFill>
                <a:latin typeface="Poor Richard" pitchFamily="18" charset="0"/>
              </a:rPr>
              <a:t>imperialism</a:t>
            </a:r>
            <a:endParaRPr lang="en-US" sz="1600" u="sng" dirty="0">
              <a:solidFill>
                <a:schemeClr val="tx1">
                  <a:lumMod val="95000"/>
                  <a:lumOff val="5000"/>
                </a:schemeClr>
              </a:solidFill>
              <a:latin typeface="Poor Richard" pitchFamily="18" charset="0"/>
            </a:endParaRPr>
          </a:p>
        </p:txBody>
      </p:sp>
    </p:spTree>
    <p:extLst>
      <p:ext uri="{BB962C8B-B14F-4D97-AF65-F5344CB8AC3E}">
        <p14:creationId xmlns:p14="http://schemas.microsoft.com/office/powerpoint/2010/main" val="38785027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4656" b="4656"/>
          <a:stretch>
            <a:fillRect/>
          </a:stretch>
        </p:blipFill>
        <p:spPr>
          <a:xfrm>
            <a:off x="152400" y="1219200"/>
            <a:ext cx="6705600" cy="3810000"/>
          </a:xfrm>
        </p:spPr>
      </p:pic>
      <p:sp>
        <p:nvSpPr>
          <p:cNvPr id="6" name="Text Placeholder 5"/>
          <p:cNvSpPr>
            <a:spLocks noGrp="1"/>
          </p:cNvSpPr>
          <p:nvPr>
            <p:ph type="body" sz="half" idx="2"/>
          </p:nvPr>
        </p:nvSpPr>
        <p:spPr>
          <a:xfrm>
            <a:off x="7162800" y="1524000"/>
            <a:ext cx="1676400" cy="4953000"/>
          </a:xfrm>
        </p:spPr>
        <p:txBody>
          <a:bodyPr>
            <a:normAutofit lnSpcReduction="10000"/>
          </a:bodyPr>
          <a:lstStyle/>
          <a:p>
            <a:r>
              <a:rPr lang="en-US" dirty="0" smtClean="0">
                <a:latin typeface="Andalus" pitchFamily="18" charset="-78"/>
                <a:cs typeface="Andalus" pitchFamily="18" charset="-78"/>
              </a:rPr>
              <a:t>President Wilson asked Americans to stay neutral in mind as well as in action.  By following a “strict and impartial neutrality,” Americans would be able to stay out of the war and remain unified.  Many Americans feared that the millions of German-American immigrants in our country could prove disloyal.  </a:t>
            </a:r>
            <a:endParaRPr lang="en-US" dirty="0">
              <a:latin typeface="Andalus" pitchFamily="18" charset="-78"/>
              <a:cs typeface="Andalus" pitchFamily="18" charset="-78"/>
            </a:endParaRPr>
          </a:p>
        </p:txBody>
      </p:sp>
      <p:sp>
        <p:nvSpPr>
          <p:cNvPr id="4" name="Title 3"/>
          <p:cNvSpPr>
            <a:spLocks noGrp="1"/>
          </p:cNvSpPr>
          <p:nvPr>
            <p:ph type="title"/>
          </p:nvPr>
        </p:nvSpPr>
        <p:spPr>
          <a:xfrm>
            <a:off x="7162800" y="460248"/>
            <a:ext cx="1676400" cy="1063752"/>
          </a:xfrm>
        </p:spPr>
        <p:txBody>
          <a:bodyPr/>
          <a:lstStyle/>
          <a:p>
            <a:r>
              <a:rPr lang="en-US" sz="1800" b="1" dirty="0" smtClean="0">
                <a:latin typeface="Poor Richard" pitchFamily="18" charset="0"/>
              </a:rPr>
              <a:t>President Woodrow Wilson</a:t>
            </a:r>
            <a:endParaRPr lang="en-US" sz="1800" b="1" dirty="0">
              <a:latin typeface="Poor Richard" pitchFamily="18" charset="0"/>
            </a:endParaRPr>
          </a:p>
        </p:txBody>
      </p:sp>
    </p:spTree>
    <p:extLst>
      <p:ext uri="{BB962C8B-B14F-4D97-AF65-F5344CB8AC3E}">
        <p14:creationId xmlns:p14="http://schemas.microsoft.com/office/powerpoint/2010/main" val="12298002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solidFill>
                  <a:schemeClr val="tx1"/>
                </a:solidFill>
                <a:latin typeface="Poor Richard" pitchFamily="18" charset="0"/>
              </a:rPr>
              <a:t>Anti-German Propaganda:</a:t>
            </a:r>
            <a:endParaRPr lang="en-US" dirty="0">
              <a:solidFill>
                <a:schemeClr val="tx1"/>
              </a:solidFill>
              <a:latin typeface="Poor Richard" pitchFamily="18" charset="0"/>
            </a:endParaRPr>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249269" y="2438400"/>
            <a:ext cx="2456050" cy="3687763"/>
          </a:xfrm>
        </p:spPr>
      </p:pic>
      <p:sp>
        <p:nvSpPr>
          <p:cNvPr id="8" name="Text Placeholder 7"/>
          <p:cNvSpPr>
            <a:spLocks noGrp="1"/>
          </p:cNvSpPr>
          <p:nvPr>
            <p:ph type="body" sz="quarter" idx="3"/>
          </p:nvPr>
        </p:nvSpPr>
        <p:spPr/>
        <p:txBody>
          <a:bodyPr/>
          <a:lstStyle/>
          <a:p>
            <a:r>
              <a:rPr lang="en-US" dirty="0" smtClean="0">
                <a:solidFill>
                  <a:schemeClr val="tx1"/>
                </a:solidFill>
                <a:latin typeface="Poor Richard" pitchFamily="18" charset="0"/>
              </a:rPr>
              <a:t>Freedom of the Seas:</a:t>
            </a:r>
            <a:endParaRPr lang="en-US" dirty="0">
              <a:solidFill>
                <a:schemeClr val="tx1"/>
              </a:solidFill>
              <a:latin typeface="Poor Richard" pitchFamily="18" charset="0"/>
            </a:endParaRPr>
          </a:p>
        </p:txBody>
      </p:sp>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383212" y="2438400"/>
            <a:ext cx="2565400" cy="3687763"/>
          </a:xfrm>
        </p:spPr>
      </p:pic>
      <p:sp>
        <p:nvSpPr>
          <p:cNvPr id="5" name="Title 4"/>
          <p:cNvSpPr>
            <a:spLocks noGrp="1"/>
          </p:cNvSpPr>
          <p:nvPr>
            <p:ph type="title"/>
          </p:nvPr>
        </p:nvSpPr>
        <p:spPr/>
        <p:txBody>
          <a:bodyPr/>
          <a:lstStyle/>
          <a:p>
            <a:r>
              <a:rPr lang="en-US" b="1" dirty="0" smtClean="0">
                <a:latin typeface="Poor Richard" pitchFamily="18" charset="0"/>
              </a:rPr>
              <a:t>World War I: American Neutrality</a:t>
            </a:r>
            <a:endParaRPr lang="en-US" b="1" dirty="0">
              <a:latin typeface="Poor Richard" pitchFamily="18" charset="0"/>
            </a:endParaRPr>
          </a:p>
        </p:txBody>
      </p:sp>
    </p:spTree>
    <p:extLst>
      <p:ext uri="{BB962C8B-B14F-4D97-AF65-F5344CB8AC3E}">
        <p14:creationId xmlns:p14="http://schemas.microsoft.com/office/powerpoint/2010/main" val="19494231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normAutofit fontScale="85000" lnSpcReduction="10000"/>
          </a:bodyPr>
          <a:lstStyle/>
          <a:p>
            <a:pPr marL="45720" indent="0">
              <a:buNone/>
            </a:pPr>
            <a:r>
              <a:rPr lang="en-US" dirty="0" smtClean="0">
                <a:solidFill>
                  <a:schemeClr val="tx1"/>
                </a:solidFill>
                <a:latin typeface="Andalus" pitchFamily="18" charset="-78"/>
                <a:cs typeface="Andalus" pitchFamily="18" charset="-78"/>
              </a:rPr>
              <a:t>Propaganda was produced in the United States by an organization known as the Committee on Public Information.  Joseph Creel was the leader of the group.  </a:t>
            </a:r>
            <a:r>
              <a:rPr lang="en-US" b="1" dirty="0" smtClean="0">
                <a:solidFill>
                  <a:schemeClr val="tx1"/>
                </a:solidFill>
                <a:latin typeface="Andalus" pitchFamily="18" charset="-78"/>
                <a:cs typeface="Andalus" pitchFamily="18" charset="-78"/>
              </a:rPr>
              <a:t>Propaganda, in general, is information designed </a:t>
            </a:r>
            <a:r>
              <a:rPr lang="en-US" b="1" smtClean="0">
                <a:solidFill>
                  <a:schemeClr val="tx1"/>
                </a:solidFill>
                <a:latin typeface="Andalus" pitchFamily="18" charset="-78"/>
                <a:cs typeface="Andalus" pitchFamily="18" charset="-78"/>
              </a:rPr>
              <a:t>to make people </a:t>
            </a:r>
            <a:r>
              <a:rPr lang="en-US" b="1" dirty="0" smtClean="0">
                <a:solidFill>
                  <a:schemeClr val="tx1"/>
                </a:solidFill>
                <a:latin typeface="Andalus" pitchFamily="18" charset="-78"/>
                <a:cs typeface="Andalus" pitchFamily="18" charset="-78"/>
              </a:rPr>
              <a:t>feel passionately about a cause </a:t>
            </a:r>
            <a:r>
              <a:rPr lang="en-US" dirty="0" smtClean="0">
                <a:solidFill>
                  <a:schemeClr val="tx1"/>
                </a:solidFill>
                <a:latin typeface="Andalus" pitchFamily="18" charset="-78"/>
                <a:cs typeface="Andalus" pitchFamily="18" charset="-78"/>
              </a:rPr>
              <a:t>– often using incomplete, exaggerated, or dubious information. </a:t>
            </a:r>
            <a:endParaRPr lang="en-US" dirty="0">
              <a:solidFill>
                <a:schemeClr val="tx1"/>
              </a:solidFill>
              <a:latin typeface="Andalus" pitchFamily="18" charset="-78"/>
              <a:cs typeface="Andalus" pitchFamily="18" charset="-78"/>
            </a:endParaRPr>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66400" y="1719263"/>
            <a:ext cx="3002200" cy="4406900"/>
          </a:xfrm>
        </p:spPr>
      </p:pic>
      <p:sp>
        <p:nvSpPr>
          <p:cNvPr id="7" name="Title 6"/>
          <p:cNvSpPr>
            <a:spLocks noGrp="1"/>
          </p:cNvSpPr>
          <p:nvPr>
            <p:ph type="title"/>
          </p:nvPr>
        </p:nvSpPr>
        <p:spPr/>
        <p:txBody>
          <a:bodyPr/>
          <a:lstStyle/>
          <a:p>
            <a:r>
              <a:rPr lang="en-US" b="1" dirty="0" smtClean="0">
                <a:latin typeface="Poor Richard" pitchFamily="18" charset="0"/>
              </a:rPr>
              <a:t>propaganda</a:t>
            </a:r>
            <a:endParaRPr lang="en-US" b="1" dirty="0">
              <a:latin typeface="Poor Richard" pitchFamily="18" charset="0"/>
            </a:endParaRPr>
          </a:p>
        </p:txBody>
      </p:sp>
    </p:spTree>
    <p:extLst>
      <p:ext uri="{BB962C8B-B14F-4D97-AF65-F5344CB8AC3E}">
        <p14:creationId xmlns:p14="http://schemas.microsoft.com/office/powerpoint/2010/main" val="4866715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2"/>
          </p:nvPr>
        </p:nvSpPr>
        <p:spPr>
          <a:xfrm>
            <a:off x="457200" y="2438399"/>
            <a:ext cx="8153400" cy="3687763"/>
          </a:xfrm>
        </p:spPr>
        <p:txBody>
          <a:bodyPr/>
          <a:lstStyle/>
          <a:p>
            <a:pPr marL="45720" indent="0">
              <a:buNone/>
            </a:pPr>
            <a:r>
              <a:rPr lang="en-US" dirty="0" smtClean="0">
                <a:solidFill>
                  <a:schemeClr val="tx1"/>
                </a:solidFill>
                <a:latin typeface="Andalus" pitchFamily="18" charset="-78"/>
                <a:cs typeface="Andalus" pitchFamily="18" charset="-78"/>
              </a:rPr>
              <a:t>American Businessmen attempted to trade with </a:t>
            </a:r>
            <a:r>
              <a:rPr lang="en-US" b="1" dirty="0" smtClean="0">
                <a:solidFill>
                  <a:schemeClr val="tx1"/>
                </a:solidFill>
                <a:latin typeface="Andalus" pitchFamily="18" charset="-78"/>
                <a:cs typeface="Andalus" pitchFamily="18" charset="-78"/>
              </a:rPr>
              <a:t>both sides </a:t>
            </a:r>
            <a:r>
              <a:rPr lang="en-US" dirty="0" smtClean="0">
                <a:solidFill>
                  <a:schemeClr val="tx1"/>
                </a:solidFill>
                <a:latin typeface="Andalus" pitchFamily="18" charset="-78"/>
                <a:cs typeface="Andalus" pitchFamily="18" charset="-78"/>
              </a:rPr>
              <a:t>during World War I from 1914 to 1917, but most chose to trade with the allies. British blockades and German U-boats, however, took a toll on US Trade.  </a:t>
            </a:r>
            <a:endParaRPr lang="en-US" dirty="0">
              <a:solidFill>
                <a:schemeClr val="tx1"/>
              </a:solidFill>
              <a:latin typeface="Andalus" pitchFamily="18" charset="-78"/>
              <a:cs typeface="Andalus" pitchFamily="18" charset="-78"/>
            </a:endParaRPr>
          </a:p>
        </p:txBody>
      </p:sp>
      <p:sp>
        <p:nvSpPr>
          <p:cNvPr id="5" name="Title 4"/>
          <p:cNvSpPr>
            <a:spLocks noGrp="1"/>
          </p:cNvSpPr>
          <p:nvPr>
            <p:ph type="title"/>
          </p:nvPr>
        </p:nvSpPr>
        <p:spPr/>
        <p:txBody>
          <a:bodyPr/>
          <a:lstStyle/>
          <a:p>
            <a:r>
              <a:rPr lang="en-US" sz="2800" b="1" dirty="0" smtClean="0">
                <a:latin typeface="Poor Richard" pitchFamily="18" charset="0"/>
              </a:rPr>
              <a:t>Businessmen and bankers tended to prefer trade and loans to the Allies</a:t>
            </a:r>
            <a:r>
              <a:rPr lang="en-US" dirty="0" smtClean="0"/>
              <a:t>.</a:t>
            </a:r>
            <a:endParaRPr lang="en-US" dirty="0"/>
          </a:p>
        </p:txBody>
      </p:sp>
    </p:spTree>
    <p:extLst>
      <p:ext uri="{BB962C8B-B14F-4D97-AF65-F5344CB8AC3E}">
        <p14:creationId xmlns:p14="http://schemas.microsoft.com/office/powerpoint/2010/main" val="10417383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normAutofit fontScale="92500" lnSpcReduction="10000"/>
          </a:bodyPr>
          <a:lstStyle/>
          <a:p>
            <a:pPr marL="45720" indent="0">
              <a:buNone/>
            </a:pPr>
            <a:r>
              <a:rPr lang="en-US" dirty="0" smtClean="0">
                <a:solidFill>
                  <a:schemeClr val="tx1"/>
                </a:solidFill>
                <a:latin typeface="Andalus" pitchFamily="18" charset="-78"/>
                <a:cs typeface="Andalus" pitchFamily="18" charset="-78"/>
              </a:rPr>
              <a:t>Using their U-boats, Germany established a blockade around all of England to prevent trade between the US and England.  They sank any trade vessels they could.  English naval vessels, in turn, prevented any trade between the United States and Germany.</a:t>
            </a:r>
            <a:endParaRPr lang="en-US" dirty="0">
              <a:solidFill>
                <a:schemeClr val="tx1"/>
              </a:solidFill>
              <a:latin typeface="Andalus" pitchFamily="18" charset="-78"/>
              <a:cs typeface="Andalus" pitchFamily="18" charset="-78"/>
            </a:endParaRPr>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72082" y="1719263"/>
            <a:ext cx="3190836" cy="4406900"/>
          </a:xfrm>
        </p:spPr>
      </p:pic>
      <p:sp>
        <p:nvSpPr>
          <p:cNvPr id="7" name="Title 6"/>
          <p:cNvSpPr>
            <a:spLocks noGrp="1"/>
          </p:cNvSpPr>
          <p:nvPr>
            <p:ph type="title"/>
          </p:nvPr>
        </p:nvSpPr>
        <p:spPr/>
        <p:txBody>
          <a:bodyPr/>
          <a:lstStyle/>
          <a:p>
            <a:r>
              <a:rPr lang="en-US" b="1" dirty="0" smtClean="0">
                <a:latin typeface="Poor Richard" pitchFamily="18" charset="0"/>
              </a:rPr>
              <a:t>The German Blockade of England</a:t>
            </a:r>
            <a:endParaRPr lang="en-US" b="1" dirty="0">
              <a:latin typeface="Poor Richard" pitchFamily="18" charset="0"/>
            </a:endParaRPr>
          </a:p>
        </p:txBody>
      </p:sp>
    </p:spTree>
    <p:extLst>
      <p:ext uri="{BB962C8B-B14F-4D97-AF65-F5344CB8AC3E}">
        <p14:creationId xmlns:p14="http://schemas.microsoft.com/office/powerpoint/2010/main" val="14416254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5311" y="1719263"/>
            <a:ext cx="6658777" cy="4406900"/>
          </a:xfrm>
        </p:spPr>
      </p:pic>
      <p:sp>
        <p:nvSpPr>
          <p:cNvPr id="5" name="Title 4"/>
          <p:cNvSpPr>
            <a:spLocks noGrp="1"/>
          </p:cNvSpPr>
          <p:nvPr>
            <p:ph type="title"/>
          </p:nvPr>
        </p:nvSpPr>
        <p:spPr/>
        <p:txBody>
          <a:bodyPr/>
          <a:lstStyle/>
          <a:p>
            <a:r>
              <a:rPr lang="en-US" b="1" dirty="0" smtClean="0">
                <a:latin typeface="Poor Richard" pitchFamily="18" charset="0"/>
              </a:rPr>
              <a:t>The Sinking of the </a:t>
            </a:r>
            <a:r>
              <a:rPr lang="en-US" b="1" i="1" dirty="0" smtClean="0">
                <a:latin typeface="Poor Richard" pitchFamily="18" charset="0"/>
              </a:rPr>
              <a:t>Lusitania</a:t>
            </a:r>
            <a:r>
              <a:rPr lang="en-US" b="1" dirty="0" smtClean="0">
                <a:latin typeface="Poor Richard" pitchFamily="18" charset="0"/>
              </a:rPr>
              <a:t>: May 7, 1915 off the coast of Ireland</a:t>
            </a:r>
            <a:endParaRPr lang="en-US" b="1" dirty="0">
              <a:latin typeface="Poor Richard" pitchFamily="18" charset="0"/>
            </a:endParaRPr>
          </a:p>
        </p:txBody>
      </p:sp>
    </p:spTree>
    <p:extLst>
      <p:ext uri="{BB962C8B-B14F-4D97-AF65-F5344CB8AC3E}">
        <p14:creationId xmlns:p14="http://schemas.microsoft.com/office/powerpoint/2010/main" val="17171334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70043" y="1719263"/>
            <a:ext cx="2812914" cy="440690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239591" y="1719263"/>
            <a:ext cx="2855817" cy="4406900"/>
          </a:xfrm>
        </p:spPr>
      </p:pic>
      <p:sp>
        <p:nvSpPr>
          <p:cNvPr id="4" name="Title 3"/>
          <p:cNvSpPr>
            <a:spLocks noGrp="1"/>
          </p:cNvSpPr>
          <p:nvPr>
            <p:ph type="title"/>
          </p:nvPr>
        </p:nvSpPr>
        <p:spPr/>
        <p:txBody>
          <a:bodyPr/>
          <a:lstStyle/>
          <a:p>
            <a:r>
              <a:rPr lang="en-US" sz="2200" b="1" dirty="0" smtClean="0">
                <a:latin typeface="Poor Richard" pitchFamily="18" charset="0"/>
              </a:rPr>
              <a:t>American propaganda makers used the sinking of the Lusitania to encourage the war Effort.</a:t>
            </a:r>
            <a:endParaRPr lang="en-US" sz="2200" b="1" dirty="0">
              <a:latin typeface="Poor Richard" pitchFamily="18" charset="0"/>
            </a:endParaRPr>
          </a:p>
        </p:txBody>
      </p:sp>
    </p:spTree>
    <p:extLst>
      <p:ext uri="{BB962C8B-B14F-4D97-AF65-F5344CB8AC3E}">
        <p14:creationId xmlns:p14="http://schemas.microsoft.com/office/powerpoint/2010/main" val="28027608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89171" y="1719263"/>
            <a:ext cx="2974657" cy="4406900"/>
          </a:xfrm>
        </p:spPr>
      </p:pic>
      <p:sp>
        <p:nvSpPr>
          <p:cNvPr id="8" name="Content Placeholder 7"/>
          <p:cNvSpPr>
            <a:spLocks noGrp="1"/>
          </p:cNvSpPr>
          <p:nvPr>
            <p:ph sz="half" idx="2"/>
          </p:nvPr>
        </p:nvSpPr>
        <p:spPr/>
        <p:txBody>
          <a:bodyPr>
            <a:noAutofit/>
          </a:bodyPr>
          <a:lstStyle/>
          <a:p>
            <a:pPr marL="45720" indent="0">
              <a:buNone/>
            </a:pPr>
            <a:r>
              <a:rPr lang="en-US" sz="8200" dirty="0" smtClean="0">
                <a:latin typeface="Andalus" pitchFamily="18" charset="-78"/>
                <a:cs typeface="Andalus" pitchFamily="18" charset="-78"/>
              </a:rPr>
              <a:t>“He Kept Us Out of War.” </a:t>
            </a:r>
            <a:endParaRPr lang="en-US" sz="8200" dirty="0">
              <a:latin typeface="Andalus" pitchFamily="18" charset="-78"/>
              <a:cs typeface="Andalus" pitchFamily="18" charset="-78"/>
            </a:endParaRPr>
          </a:p>
        </p:txBody>
      </p:sp>
      <p:sp>
        <p:nvSpPr>
          <p:cNvPr id="5" name="Title 4"/>
          <p:cNvSpPr>
            <a:spLocks noGrp="1"/>
          </p:cNvSpPr>
          <p:nvPr>
            <p:ph type="title"/>
          </p:nvPr>
        </p:nvSpPr>
        <p:spPr/>
        <p:txBody>
          <a:bodyPr/>
          <a:lstStyle/>
          <a:p>
            <a:r>
              <a:rPr lang="en-US" b="1" dirty="0" smtClean="0">
                <a:latin typeface="Poor Richard" pitchFamily="18" charset="0"/>
              </a:rPr>
              <a:t>Wilson maintains U.S. Neutrality</a:t>
            </a:r>
            <a:endParaRPr lang="en-US" b="1" dirty="0">
              <a:latin typeface="Poor Richard" pitchFamily="18" charset="0"/>
            </a:endParaRPr>
          </a:p>
        </p:txBody>
      </p:sp>
    </p:spTree>
    <p:extLst>
      <p:ext uri="{BB962C8B-B14F-4D97-AF65-F5344CB8AC3E}">
        <p14:creationId xmlns:p14="http://schemas.microsoft.com/office/powerpoint/2010/main" val="2285737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2133600"/>
            <a:ext cx="3893878" cy="4185920"/>
          </a:xfrm>
        </p:spPr>
      </p:pic>
      <p:sp>
        <p:nvSpPr>
          <p:cNvPr id="8" name="Content Placeholder 7"/>
          <p:cNvSpPr>
            <a:spLocks noGrp="1"/>
          </p:cNvSpPr>
          <p:nvPr>
            <p:ph sz="half" idx="2"/>
          </p:nvPr>
        </p:nvSpPr>
        <p:spPr/>
        <p:txBody>
          <a:bodyPr>
            <a:normAutofit fontScale="77500" lnSpcReduction="20000"/>
          </a:bodyPr>
          <a:lstStyle/>
          <a:p>
            <a:pPr marL="45720" indent="0">
              <a:buNone/>
            </a:pPr>
            <a:r>
              <a:rPr lang="en-US" dirty="0" smtClean="0">
                <a:solidFill>
                  <a:schemeClr val="tx1"/>
                </a:solidFill>
                <a:latin typeface="Andalus" pitchFamily="18" charset="-78"/>
                <a:cs typeface="Andalus" pitchFamily="18" charset="-78"/>
              </a:rPr>
              <a:t>In the Zimmermann Telegram, German Secretary of State Arthur Zimmermann suggested that Mexico should attack the United States. His hope was that if the US was occupied at home by a domestic war, they could not enter the war with Germany.  In return, Zimmerman promised, they would help Mexico win back the land it had ceded to the United States – New Mexico, Texas and Arizona.</a:t>
            </a:r>
            <a:endParaRPr lang="en-US" dirty="0">
              <a:solidFill>
                <a:schemeClr val="tx1"/>
              </a:solidFill>
              <a:latin typeface="Andalus" pitchFamily="18" charset="-78"/>
              <a:cs typeface="Andalus" pitchFamily="18" charset="-78"/>
            </a:endParaRPr>
          </a:p>
        </p:txBody>
      </p:sp>
      <p:sp>
        <p:nvSpPr>
          <p:cNvPr id="5" name="Title 4"/>
          <p:cNvSpPr>
            <a:spLocks noGrp="1"/>
          </p:cNvSpPr>
          <p:nvPr>
            <p:ph type="title"/>
          </p:nvPr>
        </p:nvSpPr>
        <p:spPr/>
        <p:txBody>
          <a:bodyPr/>
          <a:lstStyle/>
          <a:p>
            <a:r>
              <a:rPr lang="en-US" b="1" dirty="0" smtClean="0">
                <a:latin typeface="Poor Richard" pitchFamily="18" charset="0"/>
              </a:rPr>
              <a:t>The Zimmermann Telegram</a:t>
            </a:r>
            <a:endParaRPr lang="en-US" b="1" dirty="0">
              <a:latin typeface="Poor Richard" pitchFamily="18" charset="0"/>
            </a:endParaRPr>
          </a:p>
        </p:txBody>
      </p:sp>
    </p:spTree>
    <p:extLst>
      <p:ext uri="{BB962C8B-B14F-4D97-AF65-F5344CB8AC3E}">
        <p14:creationId xmlns:p14="http://schemas.microsoft.com/office/powerpoint/2010/main" val="26126004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162799" y="457200"/>
            <a:ext cx="1600201" cy="4080997"/>
          </a:xfrm>
        </p:spPr>
        <p:txBody>
          <a:bodyPr>
            <a:normAutofit fontScale="70000" lnSpcReduction="20000"/>
          </a:bodyPr>
          <a:lstStyle/>
          <a:p>
            <a:r>
              <a:rPr lang="en-US" dirty="0" smtClean="0"/>
              <a:t>As World War I progressed, Germany decided to use its U-boats (submarines) to try to stop ships carrying supplies to Great Britain.  In 1915, Germany declared that it would attack without warning any enemy ships operating in the waters </a:t>
            </a:r>
            <a:r>
              <a:rPr lang="en-US" smtClean="0"/>
              <a:t>around Great Britain.  </a:t>
            </a:r>
            <a:endParaRPr lang="en-US" dirty="0"/>
          </a:p>
        </p:txBody>
      </p:sp>
      <p:pic>
        <p:nvPicPr>
          <p:cNvPr id="4" name="Picture 3"/>
          <p:cNvPicPr>
            <a:picLocks noChangeAspect="1"/>
          </p:cNvPicPr>
          <p:nvPr/>
        </p:nvPicPr>
        <p:blipFill>
          <a:blip r:embed="rId2"/>
          <a:stretch>
            <a:fillRect/>
          </a:stretch>
        </p:blipFill>
        <p:spPr>
          <a:xfrm>
            <a:off x="407437" y="2743200"/>
            <a:ext cx="6078239" cy="2962952"/>
          </a:xfrm>
          <a:prstGeom prst="rect">
            <a:avLst/>
          </a:prstGeom>
        </p:spPr>
      </p:pic>
      <p:sp>
        <p:nvSpPr>
          <p:cNvPr id="3" name="Title 2"/>
          <p:cNvSpPr>
            <a:spLocks noGrp="1"/>
          </p:cNvSpPr>
          <p:nvPr>
            <p:ph type="title"/>
          </p:nvPr>
        </p:nvSpPr>
        <p:spPr>
          <a:xfrm>
            <a:off x="381000" y="381000"/>
            <a:ext cx="6324600" cy="762000"/>
          </a:xfrm>
        </p:spPr>
        <p:txBody>
          <a:bodyPr/>
          <a:lstStyle/>
          <a:p>
            <a:pPr algn="l"/>
            <a:r>
              <a:rPr lang="en-US" sz="2000" dirty="0" smtClean="0"/>
              <a:t>German unrestricted submarine warfare</a:t>
            </a:r>
            <a:endParaRPr lang="en-US" sz="2000" dirty="0"/>
          </a:p>
        </p:txBody>
      </p:sp>
    </p:spTree>
    <p:extLst>
      <p:ext uri="{BB962C8B-B14F-4D97-AF65-F5344CB8AC3E}">
        <p14:creationId xmlns:p14="http://schemas.microsoft.com/office/powerpoint/2010/main" val="3300179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6800" y="1905000"/>
            <a:ext cx="7239000" cy="4557889"/>
          </a:xfrm>
        </p:spPr>
      </p:pic>
      <p:sp>
        <p:nvSpPr>
          <p:cNvPr id="7" name="Title 6"/>
          <p:cNvSpPr>
            <a:spLocks noGrp="1"/>
          </p:cNvSpPr>
          <p:nvPr>
            <p:ph type="title"/>
          </p:nvPr>
        </p:nvSpPr>
        <p:spPr/>
        <p:txBody>
          <a:bodyPr/>
          <a:lstStyle/>
          <a:p>
            <a:r>
              <a:rPr lang="en-US" dirty="0" smtClean="0">
                <a:solidFill>
                  <a:schemeClr val="tx1"/>
                </a:solidFill>
                <a:latin typeface="Poor Richard" pitchFamily="18" charset="0"/>
              </a:rPr>
              <a:t>Imperialism caused competitions for military strength: Militarism!</a:t>
            </a:r>
            <a:endParaRPr lang="en-US" dirty="0">
              <a:solidFill>
                <a:schemeClr val="tx1"/>
              </a:solidFill>
              <a:latin typeface="Poor Richard" pitchFamily="18" charset="0"/>
            </a:endParaRPr>
          </a:p>
        </p:txBody>
      </p:sp>
    </p:spTree>
    <p:extLst>
      <p:ext uri="{BB962C8B-B14F-4D97-AF65-F5344CB8AC3E}">
        <p14:creationId xmlns:p14="http://schemas.microsoft.com/office/powerpoint/2010/main" val="4720123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45720" indent="0">
              <a:buNone/>
            </a:pPr>
            <a:r>
              <a:rPr lang="en-US" dirty="0" smtClean="0">
                <a:solidFill>
                  <a:schemeClr val="tx1"/>
                </a:solidFill>
                <a:latin typeface="Andalus" pitchFamily="18" charset="-78"/>
                <a:cs typeface="Andalus" pitchFamily="18" charset="-78"/>
              </a:rPr>
              <a:t>Woodrow Wilson asked Congress to declare war against the Central Powers in April of 1917, immediately after the Tsar had been overthrown and replaced by the democratically elected Duma.  Wilson gave the United States several reasons to fight in World War I: </a:t>
            </a:r>
            <a:br>
              <a:rPr lang="en-US" dirty="0" smtClean="0">
                <a:solidFill>
                  <a:schemeClr val="tx1"/>
                </a:solidFill>
                <a:latin typeface="Andalus" pitchFamily="18" charset="-78"/>
                <a:cs typeface="Andalus" pitchFamily="18" charset="-78"/>
              </a:rPr>
            </a:br>
            <a:endParaRPr lang="en-US" dirty="0" smtClean="0">
              <a:solidFill>
                <a:schemeClr val="tx1"/>
              </a:solidFill>
              <a:latin typeface="Andalus" pitchFamily="18" charset="-78"/>
              <a:cs typeface="Andalus" pitchFamily="18" charset="-78"/>
            </a:endParaRPr>
          </a:p>
          <a:p>
            <a:pPr>
              <a:buFont typeface="Wingdings" pitchFamily="2" charset="2"/>
              <a:buChar char="v"/>
            </a:pPr>
            <a:r>
              <a:rPr lang="en-US" dirty="0" smtClean="0">
                <a:solidFill>
                  <a:schemeClr val="tx1"/>
                </a:solidFill>
                <a:latin typeface="Andalus" pitchFamily="18" charset="-78"/>
                <a:cs typeface="Andalus" pitchFamily="18" charset="-78"/>
              </a:rPr>
              <a:t>World War I would be a war for “Freedom of the Seas.”</a:t>
            </a:r>
          </a:p>
          <a:p>
            <a:pPr>
              <a:buFont typeface="Wingdings" pitchFamily="2" charset="2"/>
              <a:buChar char="v"/>
            </a:pPr>
            <a:r>
              <a:rPr lang="en-US" dirty="0" smtClean="0">
                <a:solidFill>
                  <a:schemeClr val="tx1"/>
                </a:solidFill>
                <a:latin typeface="Andalus" pitchFamily="18" charset="-78"/>
                <a:cs typeface="Andalus" pitchFamily="18" charset="-78"/>
              </a:rPr>
              <a:t>World War I would be “A War To End all War.”</a:t>
            </a:r>
          </a:p>
          <a:p>
            <a:pPr>
              <a:buFont typeface="Wingdings" pitchFamily="2" charset="2"/>
              <a:buChar char="v"/>
            </a:pPr>
            <a:r>
              <a:rPr lang="en-US" dirty="0" smtClean="0">
                <a:solidFill>
                  <a:schemeClr val="tx1"/>
                </a:solidFill>
                <a:latin typeface="Andalus" pitchFamily="18" charset="-78"/>
                <a:cs typeface="Andalus" pitchFamily="18" charset="-78"/>
              </a:rPr>
              <a:t>World War I would be “A War to Make the World Safe for Democracy.”</a:t>
            </a:r>
          </a:p>
          <a:p>
            <a:pPr marL="45720" indent="0">
              <a:buNone/>
            </a:pPr>
            <a:endParaRPr lang="en-US" dirty="0">
              <a:solidFill>
                <a:schemeClr val="tx1"/>
              </a:solidFill>
              <a:latin typeface="Andalus" pitchFamily="18" charset="-78"/>
              <a:cs typeface="Andalus" pitchFamily="18" charset="-78"/>
            </a:endParaRPr>
          </a:p>
          <a:p>
            <a:pPr marL="45720" indent="0">
              <a:buNone/>
            </a:pPr>
            <a:r>
              <a:rPr lang="en-US" dirty="0" smtClean="0">
                <a:solidFill>
                  <a:schemeClr val="tx1"/>
                </a:solidFill>
                <a:latin typeface="Andalus" pitchFamily="18" charset="-78"/>
                <a:cs typeface="Andalus" pitchFamily="18" charset="-78"/>
              </a:rPr>
              <a:t>Since Russia was now democratic as well, all of the Allies – Great Britain, France, Russia, and now the United States – were democratic governments.</a:t>
            </a:r>
            <a:endParaRPr lang="en-US" dirty="0">
              <a:solidFill>
                <a:schemeClr val="tx1"/>
              </a:solidFill>
              <a:latin typeface="Andalus" pitchFamily="18" charset="-78"/>
              <a:cs typeface="Andalus" pitchFamily="18" charset="-78"/>
            </a:endParaRPr>
          </a:p>
        </p:txBody>
      </p:sp>
      <p:sp>
        <p:nvSpPr>
          <p:cNvPr id="3" name="Title 2"/>
          <p:cNvSpPr>
            <a:spLocks noGrp="1"/>
          </p:cNvSpPr>
          <p:nvPr>
            <p:ph type="title"/>
          </p:nvPr>
        </p:nvSpPr>
        <p:spPr/>
        <p:txBody>
          <a:bodyPr/>
          <a:lstStyle/>
          <a:p>
            <a:r>
              <a:rPr lang="en-US" b="1" dirty="0" smtClean="0">
                <a:latin typeface="Poor Richard" pitchFamily="18" charset="0"/>
              </a:rPr>
              <a:t>World War I: “To Make the World safe for democracy”</a:t>
            </a:r>
            <a:endParaRPr lang="en-US" b="1" dirty="0">
              <a:latin typeface="Poor Richard" pitchFamily="18" charset="0"/>
            </a:endParaRPr>
          </a:p>
        </p:txBody>
      </p:sp>
    </p:spTree>
    <p:extLst>
      <p:ext uri="{BB962C8B-B14F-4D97-AF65-F5344CB8AC3E}">
        <p14:creationId xmlns:p14="http://schemas.microsoft.com/office/powerpoint/2010/main" val="2321094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162799" y="1143000"/>
            <a:ext cx="1600201" cy="4876800"/>
          </a:xfrm>
        </p:spPr>
        <p:txBody>
          <a:bodyPr>
            <a:normAutofit fontScale="70000" lnSpcReduction="20000"/>
          </a:bodyPr>
          <a:lstStyle/>
          <a:p>
            <a:r>
              <a:rPr lang="en-US" dirty="0" smtClean="0">
                <a:latin typeface="Andalus" pitchFamily="18" charset="-78"/>
                <a:cs typeface="Andalus" pitchFamily="18" charset="-78"/>
              </a:rPr>
              <a:t>Nationalism is just pride in one’s nation or ethnic group.   It might be compared to patriotism in a way.  But when groups of people who do not have a political country of their own to rule start to demand their own country, it can lead to major conflicts. Revolutions, even! Austria-Hungary faced just this problem in the late 1800s and early 1900s.</a:t>
            </a:r>
            <a:endParaRPr lang="en-US" dirty="0">
              <a:latin typeface="Andalus" pitchFamily="18" charset="-78"/>
              <a:cs typeface="Andalus" pitchFamily="18" charset="-78"/>
            </a:endParaRPr>
          </a:p>
        </p:txBody>
      </p:sp>
      <p:sp>
        <p:nvSpPr>
          <p:cNvPr id="5" name="Title 4"/>
          <p:cNvSpPr>
            <a:spLocks noGrp="1"/>
          </p:cNvSpPr>
          <p:nvPr>
            <p:ph type="title"/>
          </p:nvPr>
        </p:nvSpPr>
        <p:spPr>
          <a:xfrm>
            <a:off x="457200" y="609600"/>
            <a:ext cx="6324600" cy="1645920"/>
          </a:xfrm>
        </p:spPr>
        <p:txBody>
          <a:bodyPr/>
          <a:lstStyle/>
          <a:p>
            <a:pPr algn="ctr"/>
            <a:r>
              <a:rPr lang="en-US" sz="7200" u="sng" dirty="0" smtClean="0">
                <a:solidFill>
                  <a:schemeClr val="tx1"/>
                </a:solidFill>
                <a:latin typeface="Poor Richard" pitchFamily="18" charset="0"/>
                <a:ea typeface="MingLiU_HKSCS" pitchFamily="18" charset="-120"/>
              </a:rPr>
              <a:t>Nationalism</a:t>
            </a:r>
            <a:endParaRPr lang="en-US" sz="7200" u="sng" dirty="0">
              <a:solidFill>
                <a:schemeClr val="tx1"/>
              </a:solidFill>
              <a:latin typeface="Poor Richard" pitchFamily="18" charset="0"/>
              <a:ea typeface="MingLiU_HKSCS" pitchFamily="18" charset="-12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133600"/>
            <a:ext cx="6248400" cy="4198144"/>
          </a:xfrm>
          <a:prstGeom prst="rect">
            <a:avLst/>
          </a:prstGeom>
        </p:spPr>
      </p:pic>
    </p:spTree>
    <p:extLst>
      <p:ext uri="{BB962C8B-B14F-4D97-AF65-F5344CB8AC3E}">
        <p14:creationId xmlns:p14="http://schemas.microsoft.com/office/powerpoint/2010/main" val="3761034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341" y="685800"/>
            <a:ext cx="6845642" cy="5029199"/>
          </a:xfrm>
        </p:spPr>
      </p:pic>
      <p:sp>
        <p:nvSpPr>
          <p:cNvPr id="6" name="Text Placeholder 5"/>
          <p:cNvSpPr>
            <a:spLocks noGrp="1"/>
          </p:cNvSpPr>
          <p:nvPr>
            <p:ph type="body" sz="half" idx="2"/>
          </p:nvPr>
        </p:nvSpPr>
        <p:spPr>
          <a:xfrm>
            <a:off x="7159752" y="1676400"/>
            <a:ext cx="1673352" cy="4876800"/>
          </a:xfrm>
        </p:spPr>
        <p:txBody>
          <a:bodyPr>
            <a:normAutofit lnSpcReduction="10000"/>
          </a:bodyPr>
          <a:lstStyle/>
          <a:p>
            <a:r>
              <a:rPr lang="en-US" dirty="0" smtClean="0">
                <a:solidFill>
                  <a:schemeClr val="tx1"/>
                </a:solidFill>
                <a:latin typeface="Andalus" pitchFamily="18" charset="-78"/>
                <a:cs typeface="Andalus" pitchFamily="18" charset="-78"/>
              </a:rPr>
              <a:t>The Austro-Hungarian empire suffered because of too much nationalism.  In the empire, there were Austrians, Magyars, Bosnians, Serbians, Rumanians, Croats, and a host of other ethnic and national groups who wanted self-government, or their own national governments</a:t>
            </a:r>
            <a:r>
              <a:rPr lang="en-US" dirty="0" smtClean="0"/>
              <a:t>.</a:t>
            </a:r>
            <a:endParaRPr lang="en-US" dirty="0"/>
          </a:p>
        </p:txBody>
      </p:sp>
      <p:sp>
        <p:nvSpPr>
          <p:cNvPr id="4" name="Title 3"/>
          <p:cNvSpPr>
            <a:spLocks noGrp="1"/>
          </p:cNvSpPr>
          <p:nvPr>
            <p:ph type="title"/>
          </p:nvPr>
        </p:nvSpPr>
        <p:spPr>
          <a:xfrm>
            <a:off x="7162800" y="228600"/>
            <a:ext cx="1675660" cy="1295400"/>
          </a:xfrm>
        </p:spPr>
        <p:txBody>
          <a:bodyPr/>
          <a:lstStyle/>
          <a:p>
            <a:r>
              <a:rPr lang="en-US" sz="1800" b="1" dirty="0" smtClean="0">
                <a:solidFill>
                  <a:schemeClr val="tx1"/>
                </a:solidFill>
                <a:latin typeface="Poor Richard" pitchFamily="18" charset="0"/>
              </a:rPr>
              <a:t>The Austro-Hungarian Empire</a:t>
            </a:r>
            <a:endParaRPr lang="en-US" sz="1800" b="1" dirty="0">
              <a:solidFill>
                <a:schemeClr val="tx1"/>
              </a:solidFill>
              <a:latin typeface="Poor Richard" pitchFamily="18" charset="0"/>
            </a:endParaRPr>
          </a:p>
        </p:txBody>
      </p:sp>
    </p:spTree>
    <p:extLst>
      <p:ext uri="{BB962C8B-B14F-4D97-AF65-F5344CB8AC3E}">
        <p14:creationId xmlns:p14="http://schemas.microsoft.com/office/powerpoint/2010/main" val="6401710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l="3357" r="3357"/>
          <a:stretch>
            <a:fillRect/>
          </a:stretch>
        </p:blipFill>
        <p:spPr>
          <a:xfrm>
            <a:off x="152400" y="990600"/>
            <a:ext cx="6705600" cy="4495800"/>
          </a:xfrm>
        </p:spPr>
      </p:pic>
      <p:sp>
        <p:nvSpPr>
          <p:cNvPr id="6" name="Content Placeholder 5"/>
          <p:cNvSpPr>
            <a:spLocks noGrp="1"/>
          </p:cNvSpPr>
          <p:nvPr>
            <p:ph type="body" sz="half" idx="2"/>
          </p:nvPr>
        </p:nvSpPr>
        <p:spPr>
          <a:xfrm>
            <a:off x="7162800" y="2133600"/>
            <a:ext cx="1676400" cy="4038600"/>
          </a:xfrm>
        </p:spPr>
        <p:txBody>
          <a:bodyPr>
            <a:normAutofit/>
          </a:bodyPr>
          <a:lstStyle/>
          <a:p>
            <a:r>
              <a:rPr lang="en-US" dirty="0" smtClean="0">
                <a:latin typeface="Andalus" pitchFamily="18" charset="-78"/>
                <a:cs typeface="Andalus" pitchFamily="18" charset="-78"/>
              </a:rPr>
              <a:t>Military Alliances were defensive agreements created between nations in which a nation pledged to defend all of the others in the group in the event that they were attacked by an outsider</a:t>
            </a:r>
            <a:r>
              <a:rPr lang="en-US" dirty="0" smtClean="0"/>
              <a:t>.</a:t>
            </a:r>
            <a:endParaRPr lang="en-US" dirty="0"/>
          </a:p>
        </p:txBody>
      </p:sp>
      <p:sp>
        <p:nvSpPr>
          <p:cNvPr id="5" name="Title 4"/>
          <p:cNvSpPr>
            <a:spLocks noGrp="1"/>
          </p:cNvSpPr>
          <p:nvPr>
            <p:ph type="title"/>
          </p:nvPr>
        </p:nvSpPr>
        <p:spPr>
          <a:xfrm>
            <a:off x="7162800" y="460248"/>
            <a:ext cx="1676400" cy="1139952"/>
          </a:xfrm>
        </p:spPr>
        <p:txBody>
          <a:bodyPr/>
          <a:lstStyle/>
          <a:p>
            <a:r>
              <a:rPr lang="en-US" b="1" dirty="0" smtClean="0">
                <a:latin typeface="Poor Richard" pitchFamily="18" charset="0"/>
              </a:rPr>
              <a:t>Military alliances</a:t>
            </a:r>
            <a:endParaRPr lang="en-US" b="1" dirty="0">
              <a:latin typeface="Poor Richard" pitchFamily="18" charset="0"/>
            </a:endParaRPr>
          </a:p>
        </p:txBody>
      </p:sp>
    </p:spTree>
    <p:extLst>
      <p:ext uri="{BB962C8B-B14F-4D97-AF65-F5344CB8AC3E}">
        <p14:creationId xmlns:p14="http://schemas.microsoft.com/office/powerpoint/2010/main" val="4288817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7162800" y="2133600"/>
            <a:ext cx="1676400" cy="3733800"/>
          </a:xfrm>
        </p:spPr>
        <p:txBody>
          <a:bodyPr>
            <a:normAutofit/>
          </a:bodyPr>
          <a:lstStyle/>
          <a:p>
            <a:r>
              <a:rPr lang="en-US" dirty="0" smtClean="0">
                <a:solidFill>
                  <a:schemeClr val="bg1"/>
                </a:solidFill>
                <a:latin typeface="Andalus" pitchFamily="18" charset="-78"/>
                <a:cs typeface="Andalus" pitchFamily="18" charset="-78"/>
              </a:rPr>
              <a:t>Not only did military alliances cause smaller wars to erupt into much larger conflicts rapidly, but also, they led to confusion. Nations became involved with wars which often had little to do with their own national security or interests. </a:t>
            </a:r>
            <a:endParaRPr lang="en-US" dirty="0">
              <a:solidFill>
                <a:schemeClr val="bg1"/>
              </a:solidFill>
              <a:latin typeface="Andalus" pitchFamily="18" charset="-78"/>
              <a:cs typeface="Andalus" pitchFamily="18" charset="-78"/>
            </a:endParaRPr>
          </a:p>
        </p:txBody>
      </p:sp>
      <p:sp>
        <p:nvSpPr>
          <p:cNvPr id="4" name="Title 3"/>
          <p:cNvSpPr>
            <a:spLocks noGrp="1"/>
          </p:cNvSpPr>
          <p:nvPr>
            <p:ph type="title"/>
          </p:nvPr>
        </p:nvSpPr>
        <p:spPr>
          <a:xfrm>
            <a:off x="7162800" y="460248"/>
            <a:ext cx="1676400" cy="1216152"/>
          </a:xfrm>
        </p:spPr>
        <p:txBody>
          <a:bodyPr/>
          <a:lstStyle/>
          <a:p>
            <a:r>
              <a:rPr lang="en-US" b="1" dirty="0" smtClean="0">
                <a:solidFill>
                  <a:schemeClr val="bg1"/>
                </a:solidFill>
                <a:latin typeface="Poor Richard" pitchFamily="18" charset="0"/>
              </a:rPr>
              <a:t>Military alliances</a:t>
            </a:r>
            <a:endParaRPr lang="en-US" b="1" dirty="0">
              <a:solidFill>
                <a:schemeClr val="bg1"/>
              </a:solidFill>
              <a:latin typeface="Poor Richard" pitchFamily="18" charset="0"/>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3125" b="3125"/>
          <a:stretch>
            <a:fillRect/>
          </a:stretch>
        </p:blipFill>
        <p:spPr>
          <a:xfrm>
            <a:off x="152400" y="1371600"/>
            <a:ext cx="6705600" cy="4191000"/>
          </a:xfrm>
        </p:spPr>
      </p:pic>
    </p:spTree>
    <p:extLst>
      <p:ext uri="{BB962C8B-B14F-4D97-AF65-F5344CB8AC3E}">
        <p14:creationId xmlns:p14="http://schemas.microsoft.com/office/powerpoint/2010/main" val="6872459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lvl="8">
              <a:lnSpc>
                <a:spcPct val="200000"/>
              </a:lnSpc>
              <a:buFont typeface="Wingdings" pitchFamily="2" charset="2"/>
              <a:buChar char="v"/>
            </a:pPr>
            <a:r>
              <a:rPr lang="en-US" sz="3200" dirty="0" smtClean="0">
                <a:solidFill>
                  <a:schemeClr val="tx1"/>
                </a:solidFill>
                <a:latin typeface="Poor Richard" pitchFamily="18" charset="0"/>
              </a:rPr>
              <a:t>MILITARISM </a:t>
            </a:r>
            <a:endParaRPr lang="en-US" sz="3200" dirty="0">
              <a:solidFill>
                <a:schemeClr val="tx1"/>
              </a:solidFill>
              <a:latin typeface="Poor Richard" pitchFamily="18" charset="0"/>
            </a:endParaRPr>
          </a:p>
          <a:p>
            <a:pPr lvl="8">
              <a:lnSpc>
                <a:spcPct val="200000"/>
              </a:lnSpc>
              <a:buFont typeface="Wingdings" pitchFamily="2" charset="2"/>
              <a:buChar char="v"/>
            </a:pPr>
            <a:r>
              <a:rPr lang="en-US" sz="3200" dirty="0" smtClean="0">
                <a:solidFill>
                  <a:schemeClr val="tx1"/>
                </a:solidFill>
                <a:latin typeface="Poor Richard" pitchFamily="18" charset="0"/>
              </a:rPr>
              <a:t>ALLIANCE SYSTEMS</a:t>
            </a:r>
          </a:p>
          <a:p>
            <a:pPr lvl="8">
              <a:lnSpc>
                <a:spcPct val="200000"/>
              </a:lnSpc>
              <a:buFont typeface="Wingdings" pitchFamily="2" charset="2"/>
              <a:buChar char="v"/>
            </a:pPr>
            <a:r>
              <a:rPr lang="en-US" sz="3200" dirty="0" smtClean="0">
                <a:solidFill>
                  <a:schemeClr val="tx1"/>
                </a:solidFill>
                <a:latin typeface="Poor Richard" pitchFamily="18" charset="0"/>
              </a:rPr>
              <a:t>IMPERIALISM </a:t>
            </a:r>
          </a:p>
          <a:p>
            <a:pPr lvl="8">
              <a:lnSpc>
                <a:spcPct val="200000"/>
              </a:lnSpc>
              <a:buFont typeface="Wingdings" pitchFamily="2" charset="2"/>
              <a:buChar char="v"/>
            </a:pPr>
            <a:r>
              <a:rPr lang="en-US" sz="3200" dirty="0" smtClean="0">
                <a:solidFill>
                  <a:schemeClr val="tx1"/>
                </a:solidFill>
                <a:latin typeface="Poor Richard" pitchFamily="18" charset="0"/>
              </a:rPr>
              <a:t>NATIONALISM</a:t>
            </a:r>
          </a:p>
        </p:txBody>
      </p:sp>
      <p:sp>
        <p:nvSpPr>
          <p:cNvPr id="5" name="Title 4"/>
          <p:cNvSpPr>
            <a:spLocks noGrp="1"/>
          </p:cNvSpPr>
          <p:nvPr>
            <p:ph type="title"/>
          </p:nvPr>
        </p:nvSpPr>
        <p:spPr/>
        <p:txBody>
          <a:bodyPr/>
          <a:lstStyle/>
          <a:p>
            <a:r>
              <a:rPr lang="en-US" dirty="0" smtClean="0">
                <a:latin typeface="Poor Richard" pitchFamily="18" charset="0"/>
              </a:rPr>
              <a:t>The </a:t>
            </a:r>
            <a:r>
              <a:rPr lang="en-US" dirty="0" err="1" smtClean="0">
                <a:latin typeface="Poor Richard" pitchFamily="18" charset="0"/>
              </a:rPr>
              <a:t>m.A.I.N</a:t>
            </a:r>
            <a:r>
              <a:rPr lang="en-US" dirty="0" smtClean="0">
                <a:latin typeface="Poor Richard" pitchFamily="18" charset="0"/>
              </a:rPr>
              <a:t>. Causes of World War I</a:t>
            </a:r>
            <a:endParaRPr lang="en-US" dirty="0">
              <a:latin typeface="Poor Richard" pitchFamily="18" charset="0"/>
            </a:endParaRPr>
          </a:p>
        </p:txBody>
      </p:sp>
    </p:spTree>
    <p:extLst>
      <p:ext uri="{BB962C8B-B14F-4D97-AF65-F5344CB8AC3E}">
        <p14:creationId xmlns:p14="http://schemas.microsoft.com/office/powerpoint/2010/main" val="3415320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15163" r="15163"/>
          <a:stretch>
            <a:fillRect/>
          </a:stretch>
        </p:blipFill>
        <p:spPr/>
      </p:pic>
      <p:sp>
        <p:nvSpPr>
          <p:cNvPr id="7" name="Text Placeholder 6"/>
          <p:cNvSpPr>
            <a:spLocks noGrp="1"/>
          </p:cNvSpPr>
          <p:nvPr>
            <p:ph type="body" sz="half" idx="2"/>
          </p:nvPr>
        </p:nvSpPr>
        <p:spPr>
          <a:xfrm>
            <a:off x="7162800" y="1295400"/>
            <a:ext cx="1676400" cy="5257800"/>
          </a:xfrm>
        </p:spPr>
        <p:txBody>
          <a:bodyPr>
            <a:normAutofit/>
          </a:bodyPr>
          <a:lstStyle/>
          <a:p>
            <a:r>
              <a:rPr lang="en-US" dirty="0" smtClean="0">
                <a:solidFill>
                  <a:schemeClr val="bg1"/>
                </a:solidFill>
                <a:latin typeface="Andalus" pitchFamily="18" charset="-78"/>
                <a:cs typeface="Andalus" pitchFamily="18" charset="-78"/>
              </a:rPr>
              <a:t>The three nations in the Triple Alliance were: </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Germany</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Austria-Hungary</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Italy</a:t>
            </a:r>
          </a:p>
          <a:p>
            <a:endParaRPr lang="en-US" dirty="0">
              <a:solidFill>
                <a:schemeClr val="bg1"/>
              </a:solidFill>
              <a:latin typeface="Andalus" pitchFamily="18" charset="-78"/>
              <a:cs typeface="Andalus" pitchFamily="18" charset="-78"/>
            </a:endParaRPr>
          </a:p>
          <a:p>
            <a:r>
              <a:rPr lang="en-US" dirty="0" smtClean="0">
                <a:solidFill>
                  <a:schemeClr val="bg1"/>
                </a:solidFill>
                <a:latin typeface="Andalus" pitchFamily="18" charset="-78"/>
                <a:cs typeface="Andalus" pitchFamily="18" charset="-78"/>
              </a:rPr>
              <a:t>NOTE: Italy had promised to protect Germany only against French invasion, and did not join the war effort against England and Russia.</a:t>
            </a:r>
            <a:endParaRPr lang="en-US" dirty="0">
              <a:solidFill>
                <a:schemeClr val="bg1"/>
              </a:solidFill>
              <a:latin typeface="Andalus" pitchFamily="18" charset="-78"/>
              <a:cs typeface="Andalus" pitchFamily="18" charset="-78"/>
            </a:endParaRPr>
          </a:p>
        </p:txBody>
      </p:sp>
      <p:sp>
        <p:nvSpPr>
          <p:cNvPr id="3" name="Title 2"/>
          <p:cNvSpPr>
            <a:spLocks noGrp="1"/>
          </p:cNvSpPr>
          <p:nvPr>
            <p:ph type="title"/>
          </p:nvPr>
        </p:nvSpPr>
        <p:spPr>
          <a:xfrm>
            <a:off x="7162800" y="460248"/>
            <a:ext cx="1676400" cy="835152"/>
          </a:xfrm>
        </p:spPr>
        <p:txBody>
          <a:bodyPr/>
          <a:lstStyle/>
          <a:p>
            <a:r>
              <a:rPr lang="en-US" b="1" u="sng" dirty="0" smtClean="0">
                <a:solidFill>
                  <a:schemeClr val="bg1"/>
                </a:solidFill>
                <a:latin typeface="Poor Richard" pitchFamily="18" charset="0"/>
              </a:rPr>
              <a:t>The Triple Alliance</a:t>
            </a:r>
            <a:endParaRPr lang="en-US" b="1" u="sng" dirty="0">
              <a:solidFill>
                <a:schemeClr val="bg1"/>
              </a:solidFill>
              <a:latin typeface="Poor Richard" pitchFamily="18" charset="0"/>
            </a:endParaRPr>
          </a:p>
        </p:txBody>
      </p:sp>
    </p:spTree>
    <p:extLst>
      <p:ext uri="{BB962C8B-B14F-4D97-AF65-F5344CB8AC3E}">
        <p14:creationId xmlns:p14="http://schemas.microsoft.com/office/powerpoint/2010/main" val="17397697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1928</TotalTime>
  <Words>1207</Words>
  <Application>Microsoft Office PowerPoint</Application>
  <PresentationFormat>On-screen Show (4:3)</PresentationFormat>
  <Paragraphs>91</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MingLiU_HKSCS</vt:lpstr>
      <vt:lpstr>Andalus</vt:lpstr>
      <vt:lpstr>Calibri</vt:lpstr>
      <vt:lpstr>Franklin Gothic Medium</vt:lpstr>
      <vt:lpstr>Poor Richard</vt:lpstr>
      <vt:lpstr>Wingdings</vt:lpstr>
      <vt:lpstr>Wingdings 2</vt:lpstr>
      <vt:lpstr>Grid</vt:lpstr>
      <vt:lpstr>THE Road to World War I</vt:lpstr>
      <vt:lpstr>imperialism</vt:lpstr>
      <vt:lpstr>Imperialism caused competitions for military strength: Militarism!</vt:lpstr>
      <vt:lpstr>Nationalism</vt:lpstr>
      <vt:lpstr>The Austro-Hungarian Empire</vt:lpstr>
      <vt:lpstr>Military alliances</vt:lpstr>
      <vt:lpstr>Military alliances</vt:lpstr>
      <vt:lpstr>The m.A.I.N. Causes of World War I</vt:lpstr>
      <vt:lpstr>The Triple Alliance</vt:lpstr>
      <vt:lpstr>The Triple entente </vt:lpstr>
      <vt:lpstr>THE Spark that set off The great war</vt:lpstr>
      <vt:lpstr>Europe at war, 1914</vt:lpstr>
      <vt:lpstr>Stalemate on the Western Front</vt:lpstr>
      <vt:lpstr>Trench warfare Fighting on opposing lines from a dugout ditch</vt:lpstr>
      <vt:lpstr>Murderous weapons of WW I</vt:lpstr>
      <vt:lpstr>Murderous Weapons of WW I</vt:lpstr>
      <vt:lpstr>Chlorine gas</vt:lpstr>
      <vt:lpstr>Gas Masks </vt:lpstr>
      <vt:lpstr>The machine gun</vt:lpstr>
      <vt:lpstr>President Woodrow Wilson</vt:lpstr>
      <vt:lpstr>World War I: American Neutrality</vt:lpstr>
      <vt:lpstr>propaganda</vt:lpstr>
      <vt:lpstr>Businessmen and bankers tended to prefer trade and loans to the Allies.</vt:lpstr>
      <vt:lpstr>The German Blockade of England</vt:lpstr>
      <vt:lpstr>The Sinking of the Lusitania: May 7, 1915 off the coast of Ireland</vt:lpstr>
      <vt:lpstr>American propaganda makers used the sinking of the Lusitania to encourage the war Effort.</vt:lpstr>
      <vt:lpstr>Wilson maintains U.S. Neutrality</vt:lpstr>
      <vt:lpstr>The Zimmermann Telegram</vt:lpstr>
      <vt:lpstr>German unrestricted submarine warfare</vt:lpstr>
      <vt:lpstr>World War I: “To Make the World safe for democracy”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Road to World War I</dc:title>
  <dc:creator>Adam</dc:creator>
  <cp:lastModifiedBy>Vickie J. Dean</cp:lastModifiedBy>
  <cp:revision>38</cp:revision>
  <cp:lastPrinted>2014-01-03T02:04:52Z</cp:lastPrinted>
  <dcterms:created xsi:type="dcterms:W3CDTF">2010-12-04T16:41:29Z</dcterms:created>
  <dcterms:modified xsi:type="dcterms:W3CDTF">2014-12-09T16:59:32Z</dcterms:modified>
</cp:coreProperties>
</file>